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48"/>
  </p:notesMasterIdLst>
  <p:handoutMasterIdLst>
    <p:handoutMasterId r:id="rId49"/>
  </p:handoutMasterIdLst>
  <p:sldIdLst>
    <p:sldId id="667" r:id="rId2"/>
    <p:sldId id="669" r:id="rId3"/>
    <p:sldId id="688" r:id="rId4"/>
    <p:sldId id="470" r:id="rId5"/>
    <p:sldId id="672" r:id="rId6"/>
    <p:sldId id="652" r:id="rId7"/>
    <p:sldId id="658" r:id="rId8"/>
    <p:sldId id="663" r:id="rId9"/>
    <p:sldId id="689" r:id="rId10"/>
    <p:sldId id="670" r:id="rId11"/>
    <p:sldId id="601" r:id="rId12"/>
    <p:sldId id="680" r:id="rId13"/>
    <p:sldId id="681" r:id="rId14"/>
    <p:sldId id="682" r:id="rId15"/>
    <p:sldId id="683" r:id="rId16"/>
    <p:sldId id="684" r:id="rId17"/>
    <p:sldId id="685" r:id="rId18"/>
    <p:sldId id="687" r:id="rId19"/>
    <p:sldId id="690" r:id="rId20"/>
    <p:sldId id="677" r:id="rId21"/>
    <p:sldId id="678" r:id="rId22"/>
    <p:sldId id="612" r:id="rId23"/>
    <p:sldId id="618" r:id="rId24"/>
    <p:sldId id="614" r:id="rId25"/>
    <p:sldId id="615" r:id="rId26"/>
    <p:sldId id="691" r:id="rId27"/>
    <p:sldId id="692" r:id="rId28"/>
    <p:sldId id="693" r:id="rId29"/>
    <p:sldId id="696" r:id="rId30"/>
    <p:sldId id="695" r:id="rId31"/>
    <p:sldId id="694" r:id="rId32"/>
    <p:sldId id="584" r:id="rId33"/>
    <p:sldId id="700" r:id="rId34"/>
    <p:sldId id="665" r:id="rId35"/>
    <p:sldId id="701" r:id="rId36"/>
    <p:sldId id="702" r:id="rId37"/>
    <p:sldId id="698" r:id="rId38"/>
    <p:sldId id="699" r:id="rId39"/>
    <p:sldId id="541" r:id="rId40"/>
    <p:sldId id="697" r:id="rId41"/>
    <p:sldId id="703" r:id="rId42"/>
    <p:sldId id="673" r:id="rId43"/>
    <p:sldId id="674" r:id="rId44"/>
    <p:sldId id="675" r:id="rId45"/>
    <p:sldId id="676" r:id="rId46"/>
    <p:sldId id="589" r:id="rId47"/>
  </p:sldIdLst>
  <p:sldSz cx="9144000" cy="6858000" type="screen4x3"/>
  <p:notesSz cx="6648450" cy="9782175"/>
  <p:defaultTextStyle>
    <a:defPPr>
      <a:defRPr lang="de-DE"/>
    </a:defPPr>
    <a:lvl1pPr algn="ctr" rtl="0" eaLnBrk="0" fontAlgn="base" hangingPunct="0">
      <a:spcBef>
        <a:spcPct val="0"/>
      </a:spcBef>
      <a:spcAft>
        <a:spcPct val="0"/>
      </a:spcAft>
      <a:defRPr kern="1200">
        <a:solidFill>
          <a:schemeClr val="hlink"/>
        </a:solidFill>
        <a:latin typeface="Arial" charset="0"/>
        <a:ea typeface="+mn-ea"/>
        <a:cs typeface="+mn-cs"/>
      </a:defRPr>
    </a:lvl1pPr>
    <a:lvl2pPr marL="457200" algn="ctr" rtl="0" eaLnBrk="0" fontAlgn="base" hangingPunct="0">
      <a:spcBef>
        <a:spcPct val="0"/>
      </a:spcBef>
      <a:spcAft>
        <a:spcPct val="0"/>
      </a:spcAft>
      <a:defRPr kern="1200">
        <a:solidFill>
          <a:schemeClr val="hlink"/>
        </a:solidFill>
        <a:latin typeface="Arial" charset="0"/>
        <a:ea typeface="+mn-ea"/>
        <a:cs typeface="+mn-cs"/>
      </a:defRPr>
    </a:lvl2pPr>
    <a:lvl3pPr marL="914400" algn="ctr" rtl="0" eaLnBrk="0" fontAlgn="base" hangingPunct="0">
      <a:spcBef>
        <a:spcPct val="0"/>
      </a:spcBef>
      <a:spcAft>
        <a:spcPct val="0"/>
      </a:spcAft>
      <a:defRPr kern="1200">
        <a:solidFill>
          <a:schemeClr val="hlink"/>
        </a:solidFill>
        <a:latin typeface="Arial" charset="0"/>
        <a:ea typeface="+mn-ea"/>
        <a:cs typeface="+mn-cs"/>
      </a:defRPr>
    </a:lvl3pPr>
    <a:lvl4pPr marL="1371600" algn="ctr" rtl="0" eaLnBrk="0" fontAlgn="base" hangingPunct="0">
      <a:spcBef>
        <a:spcPct val="0"/>
      </a:spcBef>
      <a:spcAft>
        <a:spcPct val="0"/>
      </a:spcAft>
      <a:defRPr kern="1200">
        <a:solidFill>
          <a:schemeClr val="hlink"/>
        </a:solidFill>
        <a:latin typeface="Arial" charset="0"/>
        <a:ea typeface="+mn-ea"/>
        <a:cs typeface="+mn-cs"/>
      </a:defRPr>
    </a:lvl4pPr>
    <a:lvl5pPr marL="1828800" algn="ctr" rtl="0" eaLnBrk="0" fontAlgn="base" hangingPunct="0">
      <a:spcBef>
        <a:spcPct val="0"/>
      </a:spcBef>
      <a:spcAft>
        <a:spcPct val="0"/>
      </a:spcAft>
      <a:defRPr kern="1200">
        <a:solidFill>
          <a:schemeClr val="hlink"/>
        </a:solidFill>
        <a:latin typeface="Arial" charset="0"/>
        <a:ea typeface="+mn-ea"/>
        <a:cs typeface="+mn-cs"/>
      </a:defRPr>
    </a:lvl5pPr>
    <a:lvl6pPr marL="2286000" algn="l" defTabSz="914400" rtl="0" eaLnBrk="1" latinLnBrk="0" hangingPunct="1">
      <a:defRPr kern="1200">
        <a:solidFill>
          <a:schemeClr val="hlink"/>
        </a:solidFill>
        <a:latin typeface="Arial" charset="0"/>
        <a:ea typeface="+mn-ea"/>
        <a:cs typeface="+mn-cs"/>
      </a:defRPr>
    </a:lvl6pPr>
    <a:lvl7pPr marL="2743200" algn="l" defTabSz="914400" rtl="0" eaLnBrk="1" latinLnBrk="0" hangingPunct="1">
      <a:defRPr kern="1200">
        <a:solidFill>
          <a:schemeClr val="hlink"/>
        </a:solidFill>
        <a:latin typeface="Arial" charset="0"/>
        <a:ea typeface="+mn-ea"/>
        <a:cs typeface="+mn-cs"/>
      </a:defRPr>
    </a:lvl7pPr>
    <a:lvl8pPr marL="3200400" algn="l" defTabSz="914400" rtl="0" eaLnBrk="1" latinLnBrk="0" hangingPunct="1">
      <a:defRPr kern="1200">
        <a:solidFill>
          <a:schemeClr val="hlink"/>
        </a:solidFill>
        <a:latin typeface="Arial" charset="0"/>
        <a:ea typeface="+mn-ea"/>
        <a:cs typeface="+mn-cs"/>
      </a:defRPr>
    </a:lvl8pPr>
    <a:lvl9pPr marL="3657600" algn="l" defTabSz="914400" rtl="0" eaLnBrk="1" latinLnBrk="0" hangingPunct="1">
      <a:defRPr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FFCC"/>
    <a:srgbClr val="DDDDDD"/>
    <a:srgbClr val="CFB9FF"/>
    <a:srgbClr val="FFFF99"/>
    <a:srgbClr val="FFFFFF"/>
    <a:srgbClr val="EAEAEA"/>
    <a:srgbClr val="DCDCDC"/>
    <a:srgbClr val="99CCFF"/>
    <a:srgbClr val="9234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555" autoAdjust="0"/>
    <p:restoredTop sz="90881" autoAdjust="0"/>
  </p:normalViewPr>
  <p:slideViewPr>
    <p:cSldViewPr>
      <p:cViewPr varScale="1">
        <p:scale>
          <a:sx n="70" d="100"/>
          <a:sy n="70" d="100"/>
        </p:scale>
        <p:origin x="-528" y="-108"/>
      </p:cViewPr>
      <p:guideLst>
        <p:guide orient="horz" pos="2160"/>
        <p:guide orient="horz" pos="3552"/>
        <p:guide pos="528"/>
        <p:guide pos="5712"/>
        <p:guide pos="96"/>
        <p:guide pos="1824"/>
        <p:guide pos="201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75" d="100"/>
        <a:sy n="75" d="100"/>
      </p:scale>
      <p:origin x="0" y="9132"/>
    </p:cViewPr>
  </p:sorterViewPr>
  <p:notesViewPr>
    <p:cSldViewPr>
      <p:cViewPr varScale="1">
        <p:scale>
          <a:sx n="53" d="100"/>
          <a:sy n="53" d="100"/>
        </p:scale>
        <p:origin x="-1914" y="-78"/>
      </p:cViewPr>
      <p:guideLst>
        <p:guide orient="horz" pos="3081"/>
        <p:guide pos="209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18.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6.xml"/><Relationship Id="rId5" Type="http://schemas.openxmlformats.org/officeDocument/2006/relationships/slide" Target="slides/slide12.xml"/><Relationship Id="rId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18974" tIns="0" rIns="18974" bIns="0" numCol="1" anchor="t" anchorCtr="0" compatLnSpc="1">
            <a:prstTxWarp prst="textNoShape">
              <a:avLst/>
            </a:prstTxWarp>
          </a:bodyPr>
          <a:lstStyle>
            <a:lvl1pPr algn="l" defTabSz="911225">
              <a:defRPr sz="1000" i="1">
                <a:solidFill>
                  <a:schemeClr val="tx1"/>
                </a:solidFill>
                <a:latin typeface="Arial" pitchFamily="34" charset="0"/>
              </a:defRPr>
            </a:lvl1pPr>
          </a:lstStyle>
          <a:p>
            <a:pPr>
              <a:defRPr/>
            </a:pPr>
            <a:endParaRPr lang="de-DE"/>
          </a:p>
        </p:txBody>
      </p:sp>
      <p:sp>
        <p:nvSpPr>
          <p:cNvPr id="2051" name="Rectangle 3"/>
          <p:cNvSpPr>
            <a:spLocks noGrp="1" noChangeArrowheads="1"/>
          </p:cNvSpPr>
          <p:nvPr>
            <p:ph type="dt" idx="1"/>
          </p:nvPr>
        </p:nvSpPr>
        <p:spPr bwMode="auto">
          <a:xfrm>
            <a:off x="3768725" y="0"/>
            <a:ext cx="2879725" cy="488950"/>
          </a:xfrm>
          <a:prstGeom prst="rect">
            <a:avLst/>
          </a:prstGeom>
          <a:noFill/>
          <a:ln w="9525">
            <a:noFill/>
            <a:miter lim="800000"/>
            <a:headEnd/>
            <a:tailEnd/>
          </a:ln>
          <a:effectLst/>
        </p:spPr>
        <p:txBody>
          <a:bodyPr vert="horz" wrap="square" lIns="18974" tIns="0" rIns="18974" bIns="0" numCol="1" anchor="t" anchorCtr="0" compatLnSpc="1">
            <a:prstTxWarp prst="textNoShape">
              <a:avLst/>
            </a:prstTxWarp>
          </a:bodyPr>
          <a:lstStyle>
            <a:lvl1pPr algn="r" defTabSz="911225">
              <a:defRPr sz="1000" i="1">
                <a:solidFill>
                  <a:schemeClr val="tx1"/>
                </a:solidFill>
                <a:latin typeface="Arial" pitchFamily="34" charset="0"/>
              </a:defRPr>
            </a:lvl1pPr>
          </a:lstStyle>
          <a:p>
            <a:pPr>
              <a:defRPr/>
            </a:pPr>
            <a:endParaRPr lang="de-DE"/>
          </a:p>
        </p:txBody>
      </p:sp>
      <p:sp>
        <p:nvSpPr>
          <p:cNvPr id="39940" name="Rectangle 4"/>
          <p:cNvSpPr>
            <a:spLocks noGrp="1" noRot="1" noChangeAspect="1" noChangeArrowheads="1" noTextEdit="1"/>
          </p:cNvSpPr>
          <p:nvPr>
            <p:ph type="sldImg" idx="2"/>
          </p:nvPr>
        </p:nvSpPr>
        <p:spPr bwMode="auto">
          <a:xfrm>
            <a:off x="889000" y="739775"/>
            <a:ext cx="4872038" cy="36560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87413" y="4645025"/>
            <a:ext cx="4873625" cy="4402138"/>
          </a:xfrm>
          <a:prstGeom prst="rect">
            <a:avLst/>
          </a:prstGeom>
          <a:noFill/>
          <a:ln w="9525">
            <a:noFill/>
            <a:miter lim="800000"/>
            <a:headEnd/>
            <a:tailEnd/>
          </a:ln>
          <a:effectLst/>
        </p:spPr>
        <p:txBody>
          <a:bodyPr vert="horz" wrap="square" lIns="91703" tIns="45852" rIns="91703" bIns="45852"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54" name="Rectangle 6"/>
          <p:cNvSpPr>
            <a:spLocks noGrp="1" noChangeArrowheads="1"/>
          </p:cNvSpPr>
          <p:nvPr>
            <p:ph type="ftr" sz="quarter" idx="4"/>
          </p:nvPr>
        </p:nvSpPr>
        <p:spPr bwMode="auto">
          <a:xfrm>
            <a:off x="0" y="9291638"/>
            <a:ext cx="2879725" cy="488950"/>
          </a:xfrm>
          <a:prstGeom prst="rect">
            <a:avLst/>
          </a:prstGeom>
          <a:noFill/>
          <a:ln w="9525">
            <a:noFill/>
            <a:miter lim="800000"/>
            <a:headEnd/>
            <a:tailEnd/>
          </a:ln>
          <a:effectLst/>
        </p:spPr>
        <p:txBody>
          <a:bodyPr vert="horz" wrap="square" lIns="18974" tIns="0" rIns="18974" bIns="0" numCol="1" anchor="b" anchorCtr="0" compatLnSpc="1">
            <a:prstTxWarp prst="textNoShape">
              <a:avLst/>
            </a:prstTxWarp>
          </a:bodyPr>
          <a:lstStyle>
            <a:lvl1pPr algn="l" defTabSz="911225">
              <a:defRPr sz="1000" i="1">
                <a:solidFill>
                  <a:schemeClr val="tx1"/>
                </a:solidFill>
                <a:latin typeface="Arial" pitchFamily="34" charset="0"/>
              </a:defRPr>
            </a:lvl1pPr>
          </a:lstStyle>
          <a:p>
            <a:pPr>
              <a:defRPr/>
            </a:pPr>
            <a:endParaRPr lang="de-DE"/>
          </a:p>
        </p:txBody>
      </p:sp>
      <p:sp>
        <p:nvSpPr>
          <p:cNvPr id="2055" name="Rectangle 7"/>
          <p:cNvSpPr>
            <a:spLocks noGrp="1" noChangeArrowheads="1"/>
          </p:cNvSpPr>
          <p:nvPr>
            <p:ph type="sldNum" sz="quarter" idx="5"/>
          </p:nvPr>
        </p:nvSpPr>
        <p:spPr bwMode="auto">
          <a:xfrm>
            <a:off x="3768725" y="9291638"/>
            <a:ext cx="2879725" cy="488950"/>
          </a:xfrm>
          <a:prstGeom prst="rect">
            <a:avLst/>
          </a:prstGeom>
          <a:noFill/>
          <a:ln w="9525">
            <a:noFill/>
            <a:miter lim="800000"/>
            <a:headEnd/>
            <a:tailEnd/>
          </a:ln>
          <a:effectLst/>
        </p:spPr>
        <p:txBody>
          <a:bodyPr vert="horz" wrap="square" lIns="18974" tIns="0" rIns="18974" bIns="0" numCol="1" anchor="b" anchorCtr="0" compatLnSpc="1">
            <a:prstTxWarp prst="textNoShape">
              <a:avLst/>
            </a:prstTxWarp>
          </a:bodyPr>
          <a:lstStyle>
            <a:lvl1pPr algn="r" defTabSz="911225">
              <a:defRPr sz="1000" i="1">
                <a:solidFill>
                  <a:schemeClr val="tx1"/>
                </a:solidFill>
                <a:latin typeface="Arial" pitchFamily="34" charset="0"/>
              </a:defRPr>
            </a:lvl1pPr>
          </a:lstStyle>
          <a:p>
            <a:pPr>
              <a:defRPr/>
            </a:pPr>
            <a:fld id="{686E9DB3-D399-4EF7-A0CB-E63AA010331C}"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75BBB9A-C00D-45F2-8C80-9FA63B023A6B}" type="slidenum">
              <a:rPr lang="de-DE" smtClean="0">
                <a:latin typeface="Arial" charset="0"/>
              </a:rPr>
              <a:pPr/>
              <a:t>2</a:t>
            </a:fld>
            <a:endParaRPr lang="de-DE" smtClean="0">
              <a:latin typeface="Arial" charset="0"/>
            </a:endParaRPr>
          </a:p>
        </p:txBody>
      </p:sp>
      <p:sp>
        <p:nvSpPr>
          <p:cNvPr id="4198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198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0E29186-D0D1-4CE0-AC35-56BFD76EF5F1}" type="slidenum">
              <a:rPr lang="de-DE" smtClean="0">
                <a:latin typeface="Arial" charset="0"/>
              </a:rPr>
              <a:pPr/>
              <a:t>11</a:t>
            </a:fld>
            <a:endParaRPr lang="de-DE" smtClean="0">
              <a:latin typeface="Arial" charset="0"/>
            </a:endParaRPr>
          </a:p>
        </p:txBody>
      </p:sp>
      <p:sp>
        <p:nvSpPr>
          <p:cNvPr id="5120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5120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222AE-9480-453D-A96F-F03246AA01B6}" type="slidenum">
              <a:rPr lang="de-DE"/>
              <a:pPr/>
              <a:t>12</a:t>
            </a:fld>
            <a:endParaRPr lang="de-DE"/>
          </a:p>
        </p:txBody>
      </p:sp>
      <p:sp>
        <p:nvSpPr>
          <p:cNvPr id="1291266" name="Rectangle 2"/>
          <p:cNvSpPr>
            <a:spLocks noGrp="1" noRot="1" noChangeAspect="1" noChangeArrowheads="1" noTextEdit="1"/>
          </p:cNvSpPr>
          <p:nvPr>
            <p:ph type="sldImg"/>
          </p:nvPr>
        </p:nvSpPr>
        <p:spPr bwMode="auto">
          <a:xfrm>
            <a:off x="889000" y="739775"/>
            <a:ext cx="4873625" cy="3656013"/>
          </a:xfrm>
          <a:prstGeom prst="rect">
            <a:avLst/>
          </a:prstGeom>
          <a:solidFill>
            <a:srgbClr val="FFFFFF"/>
          </a:solidFill>
          <a:ln>
            <a:solidFill>
              <a:srgbClr val="000000"/>
            </a:solidFill>
            <a:miter lim="800000"/>
            <a:headEnd/>
            <a:tailEnd/>
          </a:ln>
        </p:spPr>
      </p:sp>
      <p:sp>
        <p:nvSpPr>
          <p:cNvPr id="1291267" name="Rectangle 3"/>
          <p:cNvSpPr>
            <a:spLocks noGrp="1" noChangeArrowheads="1"/>
          </p:cNvSpPr>
          <p:nvPr>
            <p:ph type="body" idx="1"/>
          </p:nvPr>
        </p:nvSpPr>
        <p:spPr bwMode="auto">
          <a:xfrm>
            <a:off x="885527" y="4643715"/>
            <a:ext cx="4877398" cy="4402605"/>
          </a:xfrm>
          <a:prstGeom prst="rect">
            <a:avLst/>
          </a:prstGeom>
          <a:solidFill>
            <a:srgbClr val="FFFFFF"/>
          </a:solidFill>
          <a:ln>
            <a:solidFill>
              <a:srgbClr val="000000"/>
            </a:solidFill>
            <a:miter lim="800000"/>
            <a:headEnd/>
            <a:tailEnd/>
          </a:ln>
        </p:spPr>
        <p:txBody>
          <a:bodyPr/>
          <a:lstStyle/>
          <a:p>
            <a:r>
              <a:rPr lang="de-DE"/>
              <a:t>Knappe Erläuterung des Inhalts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1E3D3-E9C8-45C3-AFC8-0F2403BC0998}" type="slidenum">
              <a:rPr lang="de-DE"/>
              <a:pPr/>
              <a:t>13</a:t>
            </a:fld>
            <a:endParaRPr lang="de-DE"/>
          </a:p>
        </p:txBody>
      </p:sp>
      <p:sp>
        <p:nvSpPr>
          <p:cNvPr id="1307650" name="Rectangle 1026"/>
          <p:cNvSpPr>
            <a:spLocks noGrp="1" noRot="1" noChangeAspect="1" noChangeArrowheads="1" noTextEdit="1"/>
          </p:cNvSpPr>
          <p:nvPr>
            <p:ph type="sldImg"/>
          </p:nvPr>
        </p:nvSpPr>
        <p:spPr bwMode="auto">
          <a:xfrm>
            <a:off x="889000" y="739775"/>
            <a:ext cx="4873625" cy="3656013"/>
          </a:xfrm>
          <a:prstGeom prst="rect">
            <a:avLst/>
          </a:prstGeom>
          <a:solidFill>
            <a:srgbClr val="FFFFFF"/>
          </a:solidFill>
          <a:ln>
            <a:solidFill>
              <a:srgbClr val="000000"/>
            </a:solidFill>
            <a:miter lim="800000"/>
            <a:headEnd/>
            <a:tailEnd/>
          </a:ln>
        </p:spPr>
      </p:sp>
      <p:sp>
        <p:nvSpPr>
          <p:cNvPr id="1307651" name="Rectangle 1027"/>
          <p:cNvSpPr>
            <a:spLocks noGrp="1" noChangeArrowheads="1"/>
          </p:cNvSpPr>
          <p:nvPr>
            <p:ph type="body" idx="1"/>
          </p:nvPr>
        </p:nvSpPr>
        <p:spPr bwMode="auto">
          <a:xfrm>
            <a:off x="885527" y="4643715"/>
            <a:ext cx="4877398" cy="4402605"/>
          </a:xfrm>
          <a:prstGeom prst="rect">
            <a:avLst/>
          </a:prstGeom>
          <a:solidFill>
            <a:srgbClr val="FFFFFF"/>
          </a:solidFill>
          <a:ln>
            <a:solidFill>
              <a:srgbClr val="000000"/>
            </a:solidFill>
            <a:miter lim="800000"/>
            <a:headEnd/>
            <a:tailEnd/>
          </a:ln>
        </p:spPr>
        <p:txBody>
          <a:bodyPr/>
          <a:lstStyle/>
          <a:p>
            <a:r>
              <a:rPr lang="de-DE"/>
              <a:t>Knappe Erläuterung des Inhalts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516C6-FD61-4069-BBF0-414D8ECF48A4}" type="slidenum">
              <a:rPr lang="de-DE"/>
              <a:pPr/>
              <a:t>14</a:t>
            </a:fld>
            <a:endParaRPr lang="de-DE"/>
          </a:p>
        </p:txBody>
      </p:sp>
      <p:sp>
        <p:nvSpPr>
          <p:cNvPr id="1184770" name="Rectangle 2"/>
          <p:cNvSpPr>
            <a:spLocks noGrp="1" noRot="1" noChangeAspect="1" noChangeArrowheads="1" noTextEdit="1"/>
          </p:cNvSpPr>
          <p:nvPr>
            <p:ph type="sldImg"/>
          </p:nvPr>
        </p:nvSpPr>
        <p:spPr>
          <a:xfrm>
            <a:off x="889000" y="739775"/>
            <a:ext cx="4873625" cy="3656013"/>
          </a:xfrm>
          <a:ln/>
        </p:spPr>
      </p:sp>
      <p:sp>
        <p:nvSpPr>
          <p:cNvPr id="1184771" name="Rectangle 3"/>
          <p:cNvSpPr>
            <a:spLocks noGrp="1" noChangeArrowheads="1"/>
          </p:cNvSpPr>
          <p:nvPr>
            <p:ph type="body" idx="1"/>
          </p:nvPr>
        </p:nvSpPr>
        <p:spPr/>
        <p:txBody>
          <a:bodyPr/>
          <a:lstStyle/>
          <a:p>
            <a:r>
              <a:rPr lang="de-DE"/>
              <a:t>Knappe Erläuterung des Inhalts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ECE83-36BC-4649-B5D7-F5E1615FDDAB}" type="slidenum">
              <a:rPr lang="de-DE"/>
              <a:pPr/>
              <a:t>15</a:t>
            </a:fld>
            <a:endParaRPr lang="de-DE"/>
          </a:p>
        </p:txBody>
      </p:sp>
      <p:sp>
        <p:nvSpPr>
          <p:cNvPr id="1203202" name="Rectangle 2"/>
          <p:cNvSpPr>
            <a:spLocks noGrp="1" noRot="1" noChangeAspect="1" noChangeArrowheads="1" noTextEdit="1"/>
          </p:cNvSpPr>
          <p:nvPr>
            <p:ph type="sldImg"/>
          </p:nvPr>
        </p:nvSpPr>
        <p:spPr>
          <a:xfrm>
            <a:off x="889000" y="739775"/>
            <a:ext cx="4873625" cy="3656013"/>
          </a:xfrm>
          <a:ln/>
        </p:spPr>
      </p:sp>
      <p:sp>
        <p:nvSpPr>
          <p:cNvPr id="1203203" name="Rectangle 3"/>
          <p:cNvSpPr>
            <a:spLocks noGrp="1" noChangeArrowheads="1"/>
          </p:cNvSpPr>
          <p:nvPr>
            <p:ph type="body" idx="1"/>
          </p:nvPr>
        </p:nvSpPr>
        <p:spPr/>
        <p:txBody>
          <a:bodyPr/>
          <a:lstStyle/>
          <a:p>
            <a:r>
              <a:rPr lang="de-DE"/>
              <a:t>Knappe Erläuterung des Inhalts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B9F84-9E53-4296-8FBB-BE8848F8A07B}" type="slidenum">
              <a:rPr lang="de-DE"/>
              <a:pPr/>
              <a:t>16</a:t>
            </a:fld>
            <a:endParaRPr lang="de-DE"/>
          </a:p>
        </p:txBody>
      </p:sp>
      <p:sp>
        <p:nvSpPr>
          <p:cNvPr id="1199106" name="Rectangle 2"/>
          <p:cNvSpPr>
            <a:spLocks noGrp="1" noRot="1" noChangeAspect="1" noChangeArrowheads="1" noTextEdit="1"/>
          </p:cNvSpPr>
          <p:nvPr>
            <p:ph type="sldImg"/>
          </p:nvPr>
        </p:nvSpPr>
        <p:spPr>
          <a:xfrm>
            <a:off x="889000" y="739775"/>
            <a:ext cx="4873625" cy="3656013"/>
          </a:xfrm>
          <a:ln/>
        </p:spPr>
      </p:sp>
      <p:sp>
        <p:nvSpPr>
          <p:cNvPr id="1199107" name="Rectangle 3"/>
          <p:cNvSpPr>
            <a:spLocks noGrp="1" noChangeArrowheads="1"/>
          </p:cNvSpPr>
          <p:nvPr>
            <p:ph type="body" idx="1"/>
          </p:nvPr>
        </p:nvSpPr>
        <p:spPr/>
        <p:txBody>
          <a:bodyPr/>
          <a:lstStyle/>
          <a:p>
            <a:r>
              <a:rPr lang="de-DE"/>
              <a:t>Knappe Erläuterung des Inhalts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6223F-921D-4182-98B6-28858BB9DAF1}" type="slidenum">
              <a:rPr lang="de-DE"/>
              <a:pPr/>
              <a:t>17</a:t>
            </a:fld>
            <a:endParaRPr lang="de-DE"/>
          </a:p>
        </p:txBody>
      </p:sp>
      <p:sp>
        <p:nvSpPr>
          <p:cNvPr id="1313794" name="Rectangle 2050"/>
          <p:cNvSpPr>
            <a:spLocks noGrp="1" noRot="1" noChangeAspect="1" noChangeArrowheads="1" noTextEdit="1"/>
          </p:cNvSpPr>
          <p:nvPr>
            <p:ph type="sldImg"/>
          </p:nvPr>
        </p:nvSpPr>
        <p:spPr>
          <a:xfrm>
            <a:off x="889000" y="739775"/>
            <a:ext cx="4873625" cy="3656013"/>
          </a:xfrm>
          <a:ln/>
        </p:spPr>
      </p:sp>
      <p:sp>
        <p:nvSpPr>
          <p:cNvPr id="1313795" name="Rectangle 2051"/>
          <p:cNvSpPr>
            <a:spLocks noGrp="1" noChangeArrowheads="1"/>
          </p:cNvSpPr>
          <p:nvPr>
            <p:ph type="body" idx="1"/>
          </p:nvPr>
        </p:nvSpPr>
        <p:spPr/>
        <p:txBody>
          <a:bodyPr/>
          <a:lstStyle/>
          <a:p>
            <a:r>
              <a:rPr lang="de-DE"/>
              <a:t>Knappe Erläuterung des Inhalts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C0F19-A398-464E-A5E2-0B5D21A48730}" type="slidenum">
              <a:rPr lang="de-DE"/>
              <a:pPr/>
              <a:t>18</a:t>
            </a:fld>
            <a:endParaRPr lang="de-DE"/>
          </a:p>
        </p:txBody>
      </p:sp>
      <p:sp>
        <p:nvSpPr>
          <p:cNvPr id="1207298" name="Rectangle 2"/>
          <p:cNvSpPr>
            <a:spLocks noGrp="1" noRot="1" noChangeAspect="1" noChangeArrowheads="1" noTextEdit="1"/>
          </p:cNvSpPr>
          <p:nvPr>
            <p:ph type="sldImg"/>
          </p:nvPr>
        </p:nvSpPr>
        <p:spPr>
          <a:xfrm>
            <a:off x="889000" y="739775"/>
            <a:ext cx="4873625" cy="3656013"/>
          </a:xfrm>
          <a:ln/>
        </p:spPr>
      </p:sp>
      <p:sp>
        <p:nvSpPr>
          <p:cNvPr id="1207299" name="Rectangle 3"/>
          <p:cNvSpPr>
            <a:spLocks noGrp="1" noChangeArrowheads="1"/>
          </p:cNvSpPr>
          <p:nvPr>
            <p:ph type="body" idx="1"/>
          </p:nvPr>
        </p:nvSpPr>
        <p:spPr/>
        <p:txBody>
          <a:bodyPr/>
          <a:lstStyle/>
          <a:p>
            <a:r>
              <a:rPr lang="de-DE"/>
              <a:t>Knappe Erläuterung des Inhalts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11B15B8-DAAE-4B49-9D8B-5BF9A3DE6544}" type="slidenum">
              <a:rPr lang="de-DE" smtClean="0">
                <a:latin typeface="Arial" charset="0"/>
              </a:rPr>
              <a:pPr/>
              <a:t>19</a:t>
            </a:fld>
            <a:endParaRPr lang="de-DE" smtClean="0">
              <a:latin typeface="Arial" charset="0"/>
            </a:endParaRPr>
          </a:p>
        </p:txBody>
      </p:sp>
      <p:sp>
        <p:nvSpPr>
          <p:cNvPr id="983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983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36EC760-267C-46A0-95AD-CF2FB7BA7B1E}" type="slidenum">
              <a:rPr lang="de-DE" smtClean="0"/>
              <a:pPr/>
              <a:t>20</a:t>
            </a:fld>
            <a:endParaRPr lang="de-DE" smtClean="0"/>
          </a:p>
        </p:txBody>
      </p:sp>
      <p:sp>
        <p:nvSpPr>
          <p:cNvPr id="94211"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94212"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75BBB9A-C00D-45F2-8C80-9FA63B023A6B}" type="slidenum">
              <a:rPr lang="de-DE" smtClean="0">
                <a:latin typeface="Arial" charset="0"/>
              </a:rPr>
              <a:pPr/>
              <a:t>3</a:t>
            </a:fld>
            <a:endParaRPr lang="de-DE" smtClean="0">
              <a:latin typeface="Arial" charset="0"/>
            </a:endParaRPr>
          </a:p>
        </p:txBody>
      </p:sp>
      <p:sp>
        <p:nvSpPr>
          <p:cNvPr id="4198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198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04A0B71-EBFA-4EE6-83C0-1AAA58B7978B}" type="slidenum">
              <a:rPr lang="de-DE" smtClean="0"/>
              <a:pPr/>
              <a:t>21</a:t>
            </a:fld>
            <a:endParaRPr lang="de-DE" smtClean="0"/>
          </a:p>
        </p:txBody>
      </p:sp>
      <p:sp>
        <p:nvSpPr>
          <p:cNvPr id="95235"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95236"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8741F10-8157-48C9-914B-971DF99593B6}" type="slidenum">
              <a:rPr lang="de-DE" smtClean="0">
                <a:latin typeface="Arial" charset="0"/>
              </a:rPr>
              <a:pPr/>
              <a:t>22</a:t>
            </a:fld>
            <a:endParaRPr lang="de-DE" smtClean="0">
              <a:latin typeface="Arial" charset="0"/>
            </a:endParaRPr>
          </a:p>
        </p:txBody>
      </p:sp>
      <p:sp>
        <p:nvSpPr>
          <p:cNvPr id="5632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5632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CE9F4FE-110D-499F-86FA-1C413B053A5B}" type="slidenum">
              <a:rPr lang="de-DE" smtClean="0">
                <a:latin typeface="Arial" charset="0"/>
              </a:rPr>
              <a:pPr/>
              <a:t>23</a:t>
            </a:fld>
            <a:endParaRPr lang="de-DE" smtClean="0">
              <a:latin typeface="Arial" charset="0"/>
            </a:endParaRPr>
          </a:p>
        </p:txBody>
      </p:sp>
      <p:sp>
        <p:nvSpPr>
          <p:cNvPr id="58371"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58372"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50AC859-BE61-4FFE-A4C2-B7E3463E4350}" type="slidenum">
              <a:rPr lang="de-DE" smtClean="0">
                <a:latin typeface="Arial" charset="0"/>
              </a:rPr>
              <a:pPr/>
              <a:t>24</a:t>
            </a:fld>
            <a:endParaRPr lang="de-DE" smtClean="0">
              <a:latin typeface="Arial" charset="0"/>
            </a:endParaRPr>
          </a:p>
        </p:txBody>
      </p:sp>
      <p:sp>
        <p:nvSpPr>
          <p:cNvPr id="59395"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59396"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25</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26</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27</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28</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29</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30</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1DBDE19-D09B-4500-A8E4-C7F0C642CF91}" type="slidenum">
              <a:rPr lang="de-DE" smtClean="0">
                <a:latin typeface="Arial" charset="0"/>
              </a:rPr>
              <a:pPr/>
              <a:t>4</a:t>
            </a:fld>
            <a:endParaRPr lang="de-DE" smtClean="0">
              <a:latin typeface="Arial" charset="0"/>
            </a:endParaRPr>
          </a:p>
        </p:txBody>
      </p:sp>
      <p:sp>
        <p:nvSpPr>
          <p:cNvPr id="4096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096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0169" tIns="45084" rIns="90169" bIns="45084"/>
          <a:lstStyle/>
          <a:p>
            <a:endParaRPr lang="de-DE"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31</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6504A0C-671E-46F0-9004-6C03D81E3C23}" type="slidenum">
              <a:rPr lang="de-DE" smtClean="0">
                <a:latin typeface="Arial" charset="0"/>
              </a:rPr>
              <a:pPr/>
              <a:t>32</a:t>
            </a:fld>
            <a:endParaRPr lang="de-DE" smtClean="0">
              <a:latin typeface="Arial" charset="0"/>
            </a:endParaRPr>
          </a:p>
        </p:txBody>
      </p:sp>
      <p:sp>
        <p:nvSpPr>
          <p:cNvPr id="6144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6144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33</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34</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35</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36</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37</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38</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BF252F9-2847-4FE3-9B0D-AA2F6F20CC71}" type="slidenum">
              <a:rPr lang="de-DE" smtClean="0">
                <a:latin typeface="Arial" charset="0"/>
              </a:rPr>
              <a:pPr/>
              <a:t>39</a:t>
            </a:fld>
            <a:endParaRPr lang="de-DE" smtClean="0">
              <a:latin typeface="Arial" charset="0"/>
            </a:endParaRPr>
          </a:p>
        </p:txBody>
      </p:sp>
      <p:sp>
        <p:nvSpPr>
          <p:cNvPr id="73731" name="Rectangle 2"/>
          <p:cNvSpPr>
            <a:spLocks noGrp="1" noRot="1" noChangeAspect="1" noChangeArrowheads="1" noTextEdit="1"/>
          </p:cNvSpPr>
          <p:nvPr>
            <p:ph type="sldImg"/>
          </p:nvPr>
        </p:nvSpPr>
        <p:spPr>
          <a:xfrm>
            <a:off x="877888" y="733425"/>
            <a:ext cx="4892675" cy="3670300"/>
          </a:xfrm>
          <a:solidFill>
            <a:srgbClr val="FFFFFF"/>
          </a:solidFill>
          <a:ln/>
        </p:spPr>
      </p:sp>
      <p:sp>
        <p:nvSpPr>
          <p:cNvPr id="73732" name="Rectangle 3"/>
          <p:cNvSpPr>
            <a:spLocks noGrp="1" noChangeArrowheads="1"/>
          </p:cNvSpPr>
          <p:nvPr>
            <p:ph type="body" idx="1"/>
          </p:nvPr>
        </p:nvSpPr>
        <p:spPr>
          <a:xfrm>
            <a:off x="885825" y="4646613"/>
            <a:ext cx="4876800" cy="4402137"/>
          </a:xfrm>
          <a:solidFill>
            <a:srgbClr val="FFFFFF"/>
          </a:solidFill>
          <a:ln>
            <a:solidFill>
              <a:srgbClr val="000000"/>
            </a:solidFill>
          </a:ln>
        </p:spPr>
        <p:txBody>
          <a:bodyPr lIns="91221" tIns="45610" rIns="91221" bIns="45610"/>
          <a:lstStyle/>
          <a:p>
            <a:endParaRPr lang="de-DE"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40</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3A010A6-4862-437B-AC21-ABF9F1047637}" type="slidenum">
              <a:rPr lang="de-DE" smtClean="0">
                <a:latin typeface="Arial" charset="0"/>
              </a:rPr>
              <a:pPr/>
              <a:t>5</a:t>
            </a:fld>
            <a:endParaRPr lang="de-DE" smtClean="0">
              <a:latin typeface="Arial" charset="0"/>
            </a:endParaRPr>
          </a:p>
        </p:txBody>
      </p:sp>
      <p:sp>
        <p:nvSpPr>
          <p:cNvPr id="4608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608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28B0EBC-108F-47DB-B51D-159B42050572}" type="slidenum">
              <a:rPr lang="de-DE" smtClean="0">
                <a:latin typeface="Arial" charset="0"/>
              </a:rPr>
              <a:pPr/>
              <a:t>42</a:t>
            </a:fld>
            <a:endParaRPr lang="de-DE" smtClean="0">
              <a:latin typeface="Arial" charset="0"/>
            </a:endParaRPr>
          </a:p>
        </p:txBody>
      </p:sp>
      <p:sp>
        <p:nvSpPr>
          <p:cNvPr id="135171"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135172"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EE62099-60C8-4BBD-B5E0-A2014479E781}" type="slidenum">
              <a:rPr lang="de-DE" smtClean="0">
                <a:latin typeface="Arial" charset="0"/>
              </a:rPr>
              <a:pPr/>
              <a:t>43</a:t>
            </a:fld>
            <a:endParaRPr lang="de-DE" smtClean="0">
              <a:latin typeface="Arial" charset="0"/>
            </a:endParaRPr>
          </a:p>
        </p:txBody>
      </p:sp>
      <p:sp>
        <p:nvSpPr>
          <p:cNvPr id="136195"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136196"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D416FF45-0E76-4FEA-BF5F-F1E776832C6C}" type="slidenum">
              <a:rPr lang="de-DE" smtClean="0">
                <a:latin typeface="Arial" charset="0"/>
              </a:rPr>
              <a:pPr/>
              <a:t>44</a:t>
            </a:fld>
            <a:endParaRPr lang="de-DE" smtClean="0">
              <a:latin typeface="Arial" charset="0"/>
            </a:endParaRPr>
          </a:p>
        </p:txBody>
      </p:sp>
      <p:sp>
        <p:nvSpPr>
          <p:cNvPr id="137219"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137220"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491B71B8-C655-48D0-8D63-539357652850}" type="slidenum">
              <a:rPr lang="de-DE" smtClean="0">
                <a:latin typeface="Arial" charset="0"/>
              </a:rPr>
              <a:pPr/>
              <a:t>45</a:t>
            </a:fld>
            <a:endParaRPr lang="de-DE" smtClean="0">
              <a:latin typeface="Arial" charset="0"/>
            </a:endParaRPr>
          </a:p>
        </p:txBody>
      </p:sp>
      <p:sp>
        <p:nvSpPr>
          <p:cNvPr id="13824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13824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5506564-D4F1-497B-B324-8991C6C2F35F}" type="slidenum">
              <a:rPr lang="de-DE" smtClean="0">
                <a:latin typeface="Arial" charset="0"/>
              </a:rPr>
              <a:pPr/>
              <a:t>46</a:t>
            </a:fld>
            <a:endParaRPr lang="de-DE" smtClean="0">
              <a:latin typeface="Arial" charset="0"/>
            </a:endParaRPr>
          </a:p>
        </p:txBody>
      </p:sp>
      <p:sp>
        <p:nvSpPr>
          <p:cNvPr id="74755" name="Rectangle 2"/>
          <p:cNvSpPr>
            <a:spLocks noGrp="1" noRot="1" noChangeAspect="1" noChangeArrowheads="1" noTextEdit="1"/>
          </p:cNvSpPr>
          <p:nvPr>
            <p:ph type="sldImg"/>
          </p:nvPr>
        </p:nvSpPr>
        <p:spPr>
          <a:xfrm>
            <a:off x="877888" y="733425"/>
            <a:ext cx="4892675" cy="3670300"/>
          </a:xfrm>
          <a:solidFill>
            <a:srgbClr val="FFFFFF"/>
          </a:solidFill>
          <a:ln/>
        </p:spPr>
      </p:sp>
      <p:sp>
        <p:nvSpPr>
          <p:cNvPr id="74756" name="Rectangle 3"/>
          <p:cNvSpPr>
            <a:spLocks noGrp="1" noChangeArrowheads="1"/>
          </p:cNvSpPr>
          <p:nvPr>
            <p:ph type="body" idx="1"/>
          </p:nvPr>
        </p:nvSpPr>
        <p:spPr>
          <a:xfrm>
            <a:off x="885825" y="4646613"/>
            <a:ext cx="4876800" cy="4402137"/>
          </a:xfrm>
          <a:solidFill>
            <a:srgbClr val="FFFFFF"/>
          </a:solidFill>
          <a:ln>
            <a:solidFill>
              <a:srgbClr val="000000"/>
            </a:solidFill>
          </a:ln>
        </p:spPr>
        <p:txBody>
          <a:bodyPr lIns="91221" tIns="45610" rIns="91221" bIns="45610"/>
          <a:lstStyle/>
          <a:p>
            <a:endParaRPr lang="de-DE"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3FD4B5C-4D14-4D8E-A273-5024BF010409}" type="slidenum">
              <a:rPr lang="de-DE" smtClean="0">
                <a:latin typeface="Arial" charset="0"/>
              </a:rPr>
              <a:pPr/>
              <a:t>6</a:t>
            </a:fld>
            <a:endParaRPr lang="de-DE" smtClean="0">
              <a:latin typeface="Arial" charset="0"/>
            </a:endParaRPr>
          </a:p>
        </p:txBody>
      </p:sp>
      <p:sp>
        <p:nvSpPr>
          <p:cNvPr id="471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71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6B656EE-DDE0-4C22-8648-8E2797D37155}" type="slidenum">
              <a:rPr lang="de-DE" smtClean="0">
                <a:latin typeface="Arial" charset="0"/>
              </a:rPr>
              <a:pPr/>
              <a:t>7</a:t>
            </a:fld>
            <a:endParaRPr lang="de-DE" smtClean="0">
              <a:latin typeface="Arial" charset="0"/>
            </a:endParaRPr>
          </a:p>
        </p:txBody>
      </p:sp>
      <p:sp>
        <p:nvSpPr>
          <p:cNvPr id="48131"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8132"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D27A535-009B-403C-874D-C8D33AD0B8D0}" type="slidenum">
              <a:rPr lang="de-DE" smtClean="0">
                <a:latin typeface="Arial" charset="0"/>
              </a:rPr>
              <a:pPr/>
              <a:t>8</a:t>
            </a:fld>
            <a:endParaRPr lang="de-DE" smtClean="0">
              <a:latin typeface="Arial" charset="0"/>
            </a:endParaRPr>
          </a:p>
        </p:txBody>
      </p:sp>
      <p:sp>
        <p:nvSpPr>
          <p:cNvPr id="50179"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50180"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75BBB9A-C00D-45F2-8C80-9FA63B023A6B}" type="slidenum">
              <a:rPr lang="de-DE" smtClean="0">
                <a:latin typeface="Arial" charset="0"/>
              </a:rPr>
              <a:pPr/>
              <a:t>9</a:t>
            </a:fld>
            <a:endParaRPr lang="de-DE" smtClean="0">
              <a:latin typeface="Arial" charset="0"/>
            </a:endParaRPr>
          </a:p>
        </p:txBody>
      </p:sp>
      <p:sp>
        <p:nvSpPr>
          <p:cNvPr id="4198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198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75BBB9A-C00D-45F2-8C80-9FA63B023A6B}" type="slidenum">
              <a:rPr lang="de-DE" smtClean="0">
                <a:latin typeface="Arial" charset="0"/>
              </a:rPr>
              <a:pPr/>
              <a:t>10</a:t>
            </a:fld>
            <a:endParaRPr lang="de-DE" smtClean="0">
              <a:latin typeface="Arial" charset="0"/>
            </a:endParaRPr>
          </a:p>
        </p:txBody>
      </p:sp>
      <p:sp>
        <p:nvSpPr>
          <p:cNvPr id="4198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198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hyperlink" Target="http://creativecommons.org/licenses/by-sa/2.0/de/" TargetMode="Externa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algn="l">
              <a:defRPr/>
            </a:pPr>
            <a:endParaRPr lang="de-DE" sz="3600" b="1">
              <a:solidFill>
                <a:schemeClr val="tx1"/>
              </a:solidFill>
              <a:latin typeface="Arial" pitchFamily="34" charset="0"/>
            </a:endParaRPr>
          </a:p>
        </p:txBody>
      </p:sp>
      <p:sp>
        <p:nvSpPr>
          <p:cNvPr id="5"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algn="l">
              <a:defRPr/>
            </a:pPr>
            <a:endParaRPr lang="de-DE" sz="3600" b="1">
              <a:solidFill>
                <a:schemeClr val="tx1"/>
              </a:solidFill>
              <a:latin typeface="Arial" pitchFamily="34" charset="0"/>
            </a:endParaRPr>
          </a:p>
        </p:txBody>
      </p:sp>
      <p:pic>
        <p:nvPicPr>
          <p:cNvPr id="6" name="Picture 7"/>
          <p:cNvPicPr>
            <a:picLocks noChangeArrowheads="1"/>
          </p:cNvPicPr>
          <p:nvPr/>
        </p:nvPicPr>
        <p:blipFill>
          <a:blip r:embed="rId3"/>
          <a:srcRect/>
          <a:stretch>
            <a:fillRect/>
          </a:stretch>
        </p:blipFill>
        <p:spPr bwMode="auto">
          <a:xfrm>
            <a:off x="8305800" y="6172200"/>
            <a:ext cx="762000" cy="609600"/>
          </a:xfrm>
          <a:prstGeom prst="rect">
            <a:avLst/>
          </a:prstGeom>
          <a:noFill/>
          <a:ln w="9525">
            <a:noFill/>
            <a:miter lim="800000"/>
            <a:headEnd/>
            <a:tailEnd/>
          </a:ln>
        </p:spPr>
      </p:pic>
      <p:sp>
        <p:nvSpPr>
          <p:cNvPr id="7"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algn="l">
              <a:defRPr/>
            </a:pPr>
            <a:endParaRPr lang="de-DE" sz="3600" b="1">
              <a:solidFill>
                <a:schemeClr val="tx1"/>
              </a:solidFill>
              <a:latin typeface="Arial" pitchFamily="34" charset="0"/>
            </a:endParaRPr>
          </a:p>
        </p:txBody>
      </p:sp>
      <p:sp>
        <p:nvSpPr>
          <p:cNvPr id="8"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algn="l">
              <a:defRPr/>
            </a:pPr>
            <a:endParaRPr lang="de-DE" sz="2400">
              <a:solidFill>
                <a:schemeClr val="tx1"/>
              </a:solidFill>
              <a:latin typeface="Arial" pitchFamily="34" charset="0"/>
            </a:endParaRPr>
          </a:p>
        </p:txBody>
      </p:sp>
      <p:graphicFrame>
        <p:nvGraphicFramePr>
          <p:cNvPr id="9" name="Object 12"/>
          <p:cNvGraphicFramePr>
            <a:graphicFrameLocks/>
          </p:cNvGraphicFramePr>
          <p:nvPr/>
        </p:nvGraphicFramePr>
        <p:xfrm>
          <a:off x="228600" y="5867400"/>
          <a:ext cx="914400" cy="838200"/>
        </p:xfrm>
        <a:graphic>
          <a:graphicData uri="http://schemas.openxmlformats.org/presentationml/2006/ole">
            <p:oleObj spid="_x0000_s87042" name="Designer Zeichnung" r:id="rId4" imgW="2199960" imgH="1908000" progId="">
              <p:embed/>
            </p:oleObj>
          </a:graphicData>
        </a:graphic>
      </p:graphicFrame>
      <p:sp>
        <p:nvSpPr>
          <p:cNvPr id="10"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algn="l">
              <a:defRPr/>
            </a:pPr>
            <a:endParaRPr lang="de-DE" sz="3600" b="1">
              <a:solidFill>
                <a:schemeClr val="tx1"/>
              </a:solidFill>
              <a:latin typeface="Arial" pitchFamily="34" charset="0"/>
            </a:endParaRPr>
          </a:p>
        </p:txBody>
      </p:sp>
      <p:sp>
        <p:nvSpPr>
          <p:cNvPr id="11"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algn="l">
              <a:defRPr/>
            </a:pPr>
            <a:endParaRPr lang="de-DE" sz="3600" b="1">
              <a:solidFill>
                <a:schemeClr val="tx1"/>
              </a:solidFill>
              <a:latin typeface="Arial" pitchFamily="34" charset="0"/>
            </a:endParaRPr>
          </a:p>
        </p:txBody>
      </p:sp>
      <p:sp>
        <p:nvSpPr>
          <p:cNvPr id="12"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algn="l">
              <a:spcBef>
                <a:spcPct val="40000"/>
              </a:spcBef>
              <a:spcAft>
                <a:spcPct val="30000"/>
              </a:spcAft>
              <a:buClr>
                <a:srgbClr val="008080"/>
              </a:buClr>
              <a:buSzPct val="100000"/>
              <a:buFont typeface="Monotype Sorts" pitchFamily="2" charset="2"/>
              <a:buNone/>
              <a:defRPr/>
            </a:pPr>
            <a:endParaRPr lang="de-DE" sz="2200">
              <a:solidFill>
                <a:srgbClr val="060209"/>
              </a:solidFill>
              <a:latin typeface="Arial" pitchFamily="34" charset="0"/>
            </a:endParaRPr>
          </a:p>
        </p:txBody>
      </p:sp>
      <p:sp>
        <p:nvSpPr>
          <p:cNvPr id="13" name="Text Box 19"/>
          <p:cNvSpPr txBox="1">
            <a:spLocks noChangeArrowheads="1"/>
          </p:cNvSpPr>
          <p:nvPr userDrawn="1"/>
        </p:nvSpPr>
        <p:spPr bwMode="auto">
          <a:xfrm>
            <a:off x="1143000" y="6367790"/>
            <a:ext cx="5486400" cy="261610"/>
          </a:xfrm>
          <a:prstGeom prst="rect">
            <a:avLst/>
          </a:prstGeom>
          <a:noFill/>
          <a:ln w="12700">
            <a:noFill/>
            <a:miter lim="800000"/>
            <a:headEnd type="none" w="sm" len="sm"/>
            <a:tailEnd type="none" w="sm" len="sm"/>
          </a:ln>
          <a:effectLst/>
        </p:spPr>
        <p:txBody>
          <a:bodyPr wrap="square">
            <a:spAutoFit/>
          </a:bodyPr>
          <a:lstStyle/>
          <a:p>
            <a:pPr>
              <a:spcAft>
                <a:spcPct val="30000"/>
              </a:spcAft>
              <a:buClr>
                <a:srgbClr val="008080"/>
              </a:buClr>
              <a:buSzPct val="100000"/>
              <a:buFont typeface="Monotype Sorts" pitchFamily="2" charset="2"/>
              <a:buNone/>
              <a:defRPr/>
            </a:pPr>
            <a:r>
              <a:rPr lang="de-DE" sz="1100" smtClean="0"/>
              <a:t>Rechte an elektronischen Publikationen – Vortrag FAZIT-Fachtagung</a:t>
            </a:r>
            <a:r>
              <a:rPr lang="de-DE" sz="1100" baseline="0" smtClean="0"/>
              <a:t>  9. Juni 2008</a:t>
            </a:r>
            <a:endParaRPr lang="de-DE" sz="1100" b="1" i="1">
              <a:solidFill>
                <a:schemeClr val="tx1"/>
              </a:solidFill>
              <a:latin typeface="Arial" pitchFamily="34" charset="0"/>
              <a:cs typeface="Times New Roman" pitchFamily="18" charset="0"/>
            </a:endParaRPr>
          </a:p>
        </p:txBody>
      </p:sp>
      <p:sp>
        <p:nvSpPr>
          <p:cNvPr id="336898" name="Rectangle 2"/>
          <p:cNvSpPr>
            <a:spLocks noGrp="1" noChangeArrowheads="1"/>
          </p:cNvSpPr>
          <p:nvPr>
            <p:ph type="ctrTitle" sz="quarter"/>
          </p:nvPr>
        </p:nvSpPr>
        <p:spPr>
          <a:xfrm>
            <a:off x="571500" y="1752600"/>
            <a:ext cx="8001000" cy="914400"/>
          </a:xfrm>
        </p:spPr>
        <p:txBody>
          <a:bodyPr lIns="92075" tIns="46038" rIns="92075" bIns="46038" anchor="ctr"/>
          <a:lstStyle>
            <a:lvl1pPr>
              <a:defRPr/>
            </a:lvl1pPr>
          </a:lstStyle>
          <a:p>
            <a:r>
              <a:rPr lang="de-DE"/>
              <a:t>Klicken Sie, um das Titelformat zu bearbeiten</a:t>
            </a: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a:t>Klicken Sie, um das Untertitelformat zu bearbeiten</a:t>
            </a:r>
          </a:p>
        </p:txBody>
      </p:sp>
      <p:pic>
        <p:nvPicPr>
          <p:cNvPr id="17" name="Picture 14">
            <a:hlinkClick r:id="rId5"/>
          </p:cNvPr>
          <p:cNvPicPr>
            <a:picLocks noChangeAspect="1" noChangeArrowheads="1"/>
          </p:cNvPicPr>
          <p:nvPr/>
        </p:nvPicPr>
        <p:blipFill>
          <a:blip r:embed="rId6"/>
          <a:srcRect/>
          <a:stretch>
            <a:fillRect/>
          </a:stretch>
        </p:blipFill>
        <p:spPr bwMode="auto">
          <a:xfrm>
            <a:off x="6781800" y="6248400"/>
            <a:ext cx="997324" cy="457200"/>
          </a:xfrm>
          <a:prstGeom prst="rect">
            <a:avLst/>
          </a:prstGeom>
          <a:noFill/>
          <a:ln w="12700">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7977" y="425451"/>
            <a:ext cx="2028825" cy="55943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68325" y="425451"/>
            <a:ext cx="5937251" cy="55943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4839" y="1125538"/>
            <a:ext cx="3963987"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21226" y="1125538"/>
            <a:ext cx="3965575"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creativecommons.org/licenses/by-sa/2.0/de/"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body" idx="1"/>
          </p:nvPr>
        </p:nvSpPr>
        <p:spPr bwMode="auto">
          <a:xfrm>
            <a:off x="604838" y="1125538"/>
            <a:ext cx="8081962"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0"/>
            <a:r>
              <a:rPr lang="de-DE" smtClean="0"/>
              <a:t>Zweite Ebene</a:t>
            </a:r>
          </a:p>
          <a:p>
            <a:pPr lvl="0"/>
            <a:r>
              <a:rPr lang="de-DE" smtClean="0"/>
              <a:t>Dritte Ebene</a:t>
            </a:r>
          </a:p>
          <a:p>
            <a:pPr lvl="3"/>
            <a:r>
              <a:rPr lang="de-DE" smtClean="0"/>
              <a:t>Vierte Ebene</a:t>
            </a:r>
          </a:p>
          <a:p>
            <a:pPr lvl="4"/>
            <a:r>
              <a:rPr lang="de-DE" smtClean="0"/>
              <a:t>Fünfte Ebene</a:t>
            </a:r>
          </a:p>
        </p:txBody>
      </p:sp>
      <p:graphicFrame>
        <p:nvGraphicFramePr>
          <p:cNvPr id="1026" name="Object 4"/>
          <p:cNvGraphicFramePr>
            <a:graphicFrameLocks/>
          </p:cNvGraphicFramePr>
          <p:nvPr/>
        </p:nvGraphicFramePr>
        <p:xfrm>
          <a:off x="76200" y="6096000"/>
          <a:ext cx="609600" cy="609600"/>
        </p:xfrm>
        <a:graphic>
          <a:graphicData uri="http://schemas.openxmlformats.org/presentationml/2006/ole">
            <p:oleObj spid="_x0000_s1026" name="Designer Zeichnung" r:id="rId14" imgW="2199960" imgH="1908000" progId="">
              <p:embed/>
            </p:oleObj>
          </a:graphicData>
        </a:graphic>
      </p:graphicFrame>
      <p:sp>
        <p:nvSpPr>
          <p:cNvPr id="1031" name="Rectangle 6"/>
          <p:cNvSpPr>
            <a:spLocks noGrp="1" noChangeArrowheads="1"/>
          </p:cNvSpPr>
          <p:nvPr>
            <p:ph type="title"/>
          </p:nvPr>
        </p:nvSpPr>
        <p:spPr bwMode="auto">
          <a:xfrm>
            <a:off x="568325" y="425450"/>
            <a:ext cx="7994650" cy="396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Klicken Sie, um das Titelformat zu bearbeiten</a:t>
            </a:r>
          </a:p>
        </p:txBody>
      </p:sp>
      <p:sp>
        <p:nvSpPr>
          <p:cNvPr id="335879" name="Rectangle 7"/>
          <p:cNvSpPr>
            <a:spLocks noChangeArrowheads="1"/>
          </p:cNvSpPr>
          <p:nvPr/>
        </p:nvSpPr>
        <p:spPr bwMode="auto">
          <a:xfrm>
            <a:off x="8442325" y="6362700"/>
            <a:ext cx="542925" cy="307975"/>
          </a:xfrm>
          <a:prstGeom prst="rect">
            <a:avLst/>
          </a:prstGeom>
          <a:noFill/>
          <a:ln w="12700">
            <a:noFill/>
            <a:miter lim="800000"/>
            <a:headEnd type="none" w="sm" len="sm"/>
            <a:tailEnd type="none" w="sm" len="sm"/>
          </a:ln>
          <a:effectLst/>
        </p:spPr>
        <p:txBody>
          <a:bodyPr wrap="none">
            <a:spAutoFit/>
          </a:bodyPr>
          <a:lstStyle/>
          <a:p>
            <a:pPr algn="l">
              <a:defRPr/>
            </a:pPr>
            <a:fld id="{73711D06-4A17-4295-8184-6516C8FB76BC}" type="slidenum">
              <a:rPr lang="de-DE" sz="1400" b="1" i="1">
                <a:solidFill>
                  <a:schemeClr val="tx1"/>
                </a:solidFill>
                <a:latin typeface="Arial" pitchFamily="34" charset="0"/>
              </a:rPr>
              <a:pPr algn="l">
                <a:defRPr/>
              </a:pPr>
              <a:t>‹Nr.›</a:t>
            </a:fld>
            <a:endParaRPr lang="de-DE" sz="1400" b="1" i="1">
              <a:solidFill>
                <a:schemeClr val="tx1"/>
              </a:solidFill>
              <a:latin typeface="Arial" pitchFamily="34" charset="0"/>
            </a:endParaRPr>
          </a:p>
        </p:txBody>
      </p:sp>
      <p:sp>
        <p:nvSpPr>
          <p:cNvPr id="335880" name="Text Box 8"/>
          <p:cNvSpPr txBox="1">
            <a:spLocks noChangeArrowheads="1"/>
          </p:cNvSpPr>
          <p:nvPr/>
        </p:nvSpPr>
        <p:spPr bwMode="auto">
          <a:xfrm>
            <a:off x="8670925" y="193675"/>
            <a:ext cx="184150" cy="461963"/>
          </a:xfrm>
          <a:prstGeom prst="rect">
            <a:avLst/>
          </a:prstGeom>
          <a:noFill/>
          <a:ln w="12700">
            <a:noFill/>
            <a:miter lim="800000"/>
            <a:headEnd type="none" w="sm" len="sm"/>
            <a:tailEnd type="none" w="sm" len="sm"/>
          </a:ln>
          <a:effectLst/>
        </p:spPr>
        <p:txBody>
          <a:bodyPr wrap="none">
            <a:spAutoFit/>
          </a:bodyPr>
          <a:lstStyle/>
          <a:p>
            <a:pPr algn="l">
              <a:defRPr/>
            </a:pPr>
            <a:endParaRPr lang="de-DE" sz="2400">
              <a:solidFill>
                <a:schemeClr val="tx1"/>
              </a:solidFill>
              <a:latin typeface="Arial" pitchFamily="34" charset="0"/>
            </a:endParaRPr>
          </a:p>
        </p:txBody>
      </p:sp>
      <p:sp>
        <p:nvSpPr>
          <p:cNvPr id="335881" name="Rectangle 9"/>
          <p:cNvSpPr>
            <a:spLocks noChangeArrowheads="1"/>
          </p:cNvSpPr>
          <p:nvPr/>
        </p:nvSpPr>
        <p:spPr bwMode="auto">
          <a:xfrm>
            <a:off x="0" y="0"/>
            <a:ext cx="6011863" cy="446088"/>
          </a:xfrm>
          <a:prstGeom prst="rect">
            <a:avLst/>
          </a:prstGeom>
          <a:noFill/>
          <a:ln w="9525">
            <a:solidFill>
              <a:schemeClr val="bg1"/>
            </a:solidFill>
            <a:miter lim="800000"/>
            <a:headEnd/>
            <a:tailEnd/>
          </a:ln>
        </p:spPr>
        <p:txBody>
          <a:bodyPr>
            <a:spAutoFit/>
          </a:bodyPr>
          <a:lstStyle/>
          <a:p>
            <a:pPr algn="l">
              <a:defRPr/>
            </a:pPr>
            <a:endParaRPr lang="de-DE" sz="2300">
              <a:solidFill>
                <a:srgbClr val="000066"/>
              </a:solidFill>
              <a:latin typeface="Arial" pitchFamily="34" charset="0"/>
            </a:endParaRPr>
          </a:p>
        </p:txBody>
      </p:sp>
      <p:sp>
        <p:nvSpPr>
          <p:cNvPr id="335882" name="Text Box 10"/>
          <p:cNvSpPr txBox="1">
            <a:spLocks noChangeArrowheads="1"/>
          </p:cNvSpPr>
          <p:nvPr/>
        </p:nvSpPr>
        <p:spPr bwMode="auto">
          <a:xfrm>
            <a:off x="593725" y="0"/>
            <a:ext cx="4968875" cy="461963"/>
          </a:xfrm>
          <a:prstGeom prst="rect">
            <a:avLst/>
          </a:prstGeom>
          <a:noFill/>
          <a:ln w="12700">
            <a:noFill/>
            <a:miter lim="800000"/>
            <a:headEnd type="none" w="sm" len="sm"/>
            <a:tailEnd type="none" w="sm" len="sm"/>
          </a:ln>
          <a:effectLst/>
        </p:spPr>
        <p:txBody>
          <a:bodyPr>
            <a:spAutoFit/>
          </a:bodyPr>
          <a:lstStyle/>
          <a:p>
            <a:pPr algn="l">
              <a:defRPr/>
            </a:pPr>
            <a:endParaRPr lang="de-DE" sz="2400">
              <a:solidFill>
                <a:schemeClr val="tx1"/>
              </a:solidFill>
              <a:latin typeface="Arial" pitchFamily="34" charset="0"/>
            </a:endParaRPr>
          </a:p>
        </p:txBody>
      </p:sp>
      <p:sp>
        <p:nvSpPr>
          <p:cNvPr id="335883" name="Rectangle 11"/>
          <p:cNvSpPr>
            <a:spLocks noChangeArrowheads="1"/>
          </p:cNvSpPr>
          <p:nvPr/>
        </p:nvSpPr>
        <p:spPr bwMode="auto">
          <a:xfrm>
            <a:off x="8382000" y="6324600"/>
            <a:ext cx="533400" cy="304800"/>
          </a:xfrm>
          <a:prstGeom prst="rect">
            <a:avLst/>
          </a:prstGeom>
          <a:noFill/>
          <a:ln w="9525">
            <a:noFill/>
            <a:miter lim="800000"/>
            <a:headEnd/>
            <a:tailEnd/>
          </a:ln>
          <a:effectLst/>
        </p:spPr>
        <p:txBody>
          <a:bodyPr wrap="none" anchor="ctr"/>
          <a:lstStyle/>
          <a:p>
            <a:pPr>
              <a:defRPr/>
            </a:pPr>
            <a:endParaRPr lang="de-DE" sz="2400">
              <a:solidFill>
                <a:srgbClr val="000066"/>
              </a:solidFill>
              <a:latin typeface="Arial" pitchFamily="34" charset="0"/>
            </a:endParaRPr>
          </a:p>
        </p:txBody>
      </p:sp>
      <p:sp>
        <p:nvSpPr>
          <p:cNvPr id="335884" name="Rectangle 12"/>
          <p:cNvSpPr>
            <a:spLocks noChangeArrowheads="1"/>
          </p:cNvSpPr>
          <p:nvPr/>
        </p:nvSpPr>
        <p:spPr bwMode="auto">
          <a:xfrm>
            <a:off x="0" y="0"/>
            <a:ext cx="6011863" cy="446088"/>
          </a:xfrm>
          <a:prstGeom prst="rect">
            <a:avLst/>
          </a:prstGeom>
          <a:noFill/>
          <a:ln w="9525">
            <a:solidFill>
              <a:schemeClr val="bg1"/>
            </a:solidFill>
            <a:miter lim="800000"/>
            <a:headEnd/>
            <a:tailEnd/>
          </a:ln>
        </p:spPr>
        <p:txBody>
          <a:bodyPr>
            <a:spAutoFit/>
          </a:bodyPr>
          <a:lstStyle/>
          <a:p>
            <a:pPr algn="l">
              <a:defRPr/>
            </a:pPr>
            <a:endParaRPr lang="de-DE" sz="2300">
              <a:solidFill>
                <a:srgbClr val="000066"/>
              </a:solidFill>
              <a:latin typeface="Arial" pitchFamily="34" charset="0"/>
            </a:endParaRPr>
          </a:p>
        </p:txBody>
      </p:sp>
      <p:graphicFrame>
        <p:nvGraphicFramePr>
          <p:cNvPr id="1027" name="Object 15"/>
          <p:cNvGraphicFramePr>
            <a:graphicFrameLocks/>
          </p:cNvGraphicFramePr>
          <p:nvPr/>
        </p:nvGraphicFramePr>
        <p:xfrm>
          <a:off x="76200" y="6096000"/>
          <a:ext cx="609600" cy="609600"/>
        </p:xfrm>
        <a:graphic>
          <a:graphicData uri="http://schemas.openxmlformats.org/presentationml/2006/ole">
            <p:oleObj spid="_x0000_s1027" name="Designer Zeichnung" r:id="rId15" imgW="2199960" imgH="1908000" progId="">
              <p:embed/>
            </p:oleObj>
          </a:graphicData>
        </a:graphic>
      </p:graphicFrame>
      <p:sp>
        <p:nvSpPr>
          <p:cNvPr id="335890" name="Rectangle 18"/>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algn="l">
              <a:spcBef>
                <a:spcPct val="40000"/>
              </a:spcBef>
              <a:spcAft>
                <a:spcPct val="30000"/>
              </a:spcAft>
              <a:buClr>
                <a:srgbClr val="008080"/>
              </a:buClr>
              <a:buSzPct val="100000"/>
              <a:buFont typeface="Monotype Sorts" pitchFamily="2" charset="2"/>
              <a:buNone/>
              <a:defRPr/>
            </a:pPr>
            <a:endParaRPr lang="de-DE" sz="2200">
              <a:solidFill>
                <a:srgbClr val="060209"/>
              </a:solidFill>
              <a:latin typeface="Arial" pitchFamily="34" charset="0"/>
            </a:endParaRPr>
          </a:p>
        </p:txBody>
      </p:sp>
      <p:sp>
        <p:nvSpPr>
          <p:cNvPr id="16" name="Text Box 19"/>
          <p:cNvSpPr txBox="1">
            <a:spLocks noChangeArrowheads="1"/>
          </p:cNvSpPr>
          <p:nvPr userDrawn="1"/>
        </p:nvSpPr>
        <p:spPr bwMode="auto">
          <a:xfrm>
            <a:off x="1143000" y="6367790"/>
            <a:ext cx="5486400" cy="261610"/>
          </a:xfrm>
          <a:prstGeom prst="rect">
            <a:avLst/>
          </a:prstGeom>
          <a:noFill/>
          <a:ln w="12700">
            <a:noFill/>
            <a:miter lim="800000"/>
            <a:headEnd type="none" w="sm" len="sm"/>
            <a:tailEnd type="none" w="sm" len="sm"/>
          </a:ln>
          <a:effectLst/>
        </p:spPr>
        <p:txBody>
          <a:bodyPr wrap="square">
            <a:spAutoFit/>
          </a:bodyPr>
          <a:lstStyle/>
          <a:p>
            <a:pPr>
              <a:spcAft>
                <a:spcPct val="30000"/>
              </a:spcAft>
              <a:buClr>
                <a:srgbClr val="008080"/>
              </a:buClr>
              <a:buSzPct val="100000"/>
              <a:buFont typeface="Monotype Sorts" pitchFamily="2" charset="2"/>
              <a:buNone/>
              <a:defRPr/>
            </a:pPr>
            <a:r>
              <a:rPr lang="de-DE" sz="1100" smtClean="0"/>
              <a:t>Rechte an elektronischen Publikationen – Vortrag FAZIT-Fachtagung</a:t>
            </a:r>
            <a:r>
              <a:rPr lang="de-DE" sz="1100" baseline="0" smtClean="0"/>
              <a:t>  9. Juni 2008</a:t>
            </a:r>
            <a:endParaRPr lang="de-DE" sz="1100" b="1" i="1">
              <a:solidFill>
                <a:schemeClr val="tx1"/>
              </a:solidFill>
              <a:latin typeface="Arial" pitchFamily="34" charset="0"/>
              <a:cs typeface="Times New Roman" pitchFamily="18" charset="0"/>
            </a:endParaRPr>
          </a:p>
        </p:txBody>
      </p:sp>
      <p:pic>
        <p:nvPicPr>
          <p:cNvPr id="17" name="Picture 14">
            <a:hlinkClick r:id="rId16"/>
          </p:cNvPr>
          <p:cNvPicPr>
            <a:picLocks noChangeAspect="1" noChangeArrowheads="1"/>
          </p:cNvPicPr>
          <p:nvPr userDrawn="1"/>
        </p:nvPicPr>
        <p:blipFill>
          <a:blip r:embed="rId17"/>
          <a:srcRect/>
          <a:stretch>
            <a:fillRect/>
          </a:stretch>
        </p:blipFill>
        <p:spPr bwMode="auto">
          <a:xfrm>
            <a:off x="6781800" y="6248400"/>
            <a:ext cx="997324" cy="457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600" b="1" i="1">
          <a:solidFill>
            <a:srgbClr val="008080"/>
          </a:solidFill>
          <a:latin typeface="+mj-lt"/>
          <a:ea typeface="+mj-ea"/>
          <a:cs typeface="+mj-cs"/>
        </a:defRPr>
      </a:lvl1pPr>
      <a:lvl2pPr algn="l" rtl="0" eaLnBrk="0" fontAlgn="base" hangingPunct="0">
        <a:lnSpc>
          <a:spcPct val="90000"/>
        </a:lnSpc>
        <a:spcBef>
          <a:spcPct val="0"/>
        </a:spcBef>
        <a:spcAft>
          <a:spcPct val="0"/>
        </a:spcAft>
        <a:defRPr sz="2600" b="1" i="1">
          <a:solidFill>
            <a:srgbClr val="008080"/>
          </a:solidFill>
          <a:latin typeface="Arial" pitchFamily="34" charset="0"/>
        </a:defRPr>
      </a:lvl2pPr>
      <a:lvl3pPr algn="l" rtl="0" eaLnBrk="0" fontAlgn="base" hangingPunct="0">
        <a:lnSpc>
          <a:spcPct val="90000"/>
        </a:lnSpc>
        <a:spcBef>
          <a:spcPct val="0"/>
        </a:spcBef>
        <a:spcAft>
          <a:spcPct val="0"/>
        </a:spcAft>
        <a:defRPr sz="2600" b="1" i="1">
          <a:solidFill>
            <a:srgbClr val="008080"/>
          </a:solidFill>
          <a:latin typeface="Arial" pitchFamily="34" charset="0"/>
        </a:defRPr>
      </a:lvl3pPr>
      <a:lvl4pPr algn="l" rtl="0" eaLnBrk="0" fontAlgn="base" hangingPunct="0">
        <a:lnSpc>
          <a:spcPct val="90000"/>
        </a:lnSpc>
        <a:spcBef>
          <a:spcPct val="0"/>
        </a:spcBef>
        <a:spcAft>
          <a:spcPct val="0"/>
        </a:spcAft>
        <a:defRPr sz="2600" b="1" i="1">
          <a:solidFill>
            <a:srgbClr val="008080"/>
          </a:solidFill>
          <a:latin typeface="Arial" pitchFamily="34" charset="0"/>
        </a:defRPr>
      </a:lvl4pPr>
      <a:lvl5pPr algn="l" rtl="0" eaLnBrk="0" fontAlgn="base" hangingPunct="0">
        <a:lnSpc>
          <a:spcPct val="90000"/>
        </a:lnSpc>
        <a:spcBef>
          <a:spcPct val="0"/>
        </a:spcBef>
        <a:spcAft>
          <a:spcPct val="0"/>
        </a:spcAft>
        <a:defRPr sz="2600" b="1" i="1">
          <a:solidFill>
            <a:srgbClr val="008080"/>
          </a:solidFill>
          <a:latin typeface="Arial" pitchFamily="34" charset="0"/>
        </a:defRPr>
      </a:lvl5pPr>
      <a:lvl6pPr marL="457200" algn="l" rtl="0" eaLnBrk="0" fontAlgn="base" hangingPunct="0">
        <a:lnSpc>
          <a:spcPct val="90000"/>
        </a:lnSpc>
        <a:spcBef>
          <a:spcPct val="0"/>
        </a:spcBef>
        <a:spcAft>
          <a:spcPct val="0"/>
        </a:spcAft>
        <a:defRPr sz="2600" b="1" i="1">
          <a:solidFill>
            <a:srgbClr val="008080"/>
          </a:solidFill>
          <a:latin typeface="Arial" pitchFamily="34" charset="0"/>
        </a:defRPr>
      </a:lvl6pPr>
      <a:lvl7pPr marL="914400" algn="l" rtl="0" eaLnBrk="0" fontAlgn="base" hangingPunct="0">
        <a:lnSpc>
          <a:spcPct val="90000"/>
        </a:lnSpc>
        <a:spcBef>
          <a:spcPct val="0"/>
        </a:spcBef>
        <a:spcAft>
          <a:spcPct val="0"/>
        </a:spcAft>
        <a:defRPr sz="2600" b="1" i="1">
          <a:solidFill>
            <a:srgbClr val="008080"/>
          </a:solidFill>
          <a:latin typeface="Arial" pitchFamily="34" charset="0"/>
        </a:defRPr>
      </a:lvl7pPr>
      <a:lvl8pPr marL="1371600" algn="l" rtl="0" eaLnBrk="0" fontAlgn="base" hangingPunct="0">
        <a:lnSpc>
          <a:spcPct val="90000"/>
        </a:lnSpc>
        <a:spcBef>
          <a:spcPct val="0"/>
        </a:spcBef>
        <a:spcAft>
          <a:spcPct val="0"/>
        </a:spcAft>
        <a:defRPr sz="2600" b="1" i="1">
          <a:solidFill>
            <a:srgbClr val="008080"/>
          </a:solidFill>
          <a:latin typeface="Arial" pitchFamily="34" charset="0"/>
        </a:defRPr>
      </a:lvl8pPr>
      <a:lvl9pPr marL="1828800" algn="l" rtl="0" eaLnBrk="0" fontAlgn="base" hangingPunct="0">
        <a:lnSpc>
          <a:spcPct val="90000"/>
        </a:lnSpc>
        <a:spcBef>
          <a:spcPct val="0"/>
        </a:spcBef>
        <a:spcAft>
          <a:spcPct val="0"/>
        </a:spcAft>
        <a:defRPr sz="2600" b="1" i="1">
          <a:solidFill>
            <a:srgbClr val="008080"/>
          </a:solidFill>
          <a:latin typeface="Arial" pitchFamily="34" charset="0"/>
        </a:defRPr>
      </a:lvl9pPr>
    </p:titleStyle>
    <p:bodyStyle>
      <a:lvl1pPr marL="342900" indent="-342900" algn="l" rtl="0" eaLnBrk="0" fontAlgn="base" hangingPunct="0">
        <a:spcBef>
          <a:spcPct val="40000"/>
        </a:spcBef>
        <a:spcAft>
          <a:spcPct val="30000"/>
        </a:spcAft>
        <a:buClr>
          <a:srgbClr val="008080"/>
        </a:buClr>
        <a:buSzPct val="100000"/>
        <a:buFont typeface="Monotype Sorts" pitchFamily="2" charset="2"/>
        <a:buChar char="s"/>
        <a:defRPr sz="2200">
          <a:solidFill>
            <a:schemeClr val="tx1"/>
          </a:solidFill>
          <a:latin typeface="+mn-lt"/>
          <a:ea typeface="+mn-ea"/>
          <a:cs typeface="+mn-cs"/>
        </a:defRPr>
      </a:lvl1pPr>
      <a:lvl2pPr marL="742950" indent="-285750" algn="l" rtl="0" eaLnBrk="0" fontAlgn="base" hangingPunct="0">
        <a:spcBef>
          <a:spcPct val="25000"/>
        </a:spcBef>
        <a:spcAft>
          <a:spcPct val="25000"/>
        </a:spcAft>
        <a:buClr>
          <a:srgbClr val="008080"/>
        </a:buClr>
        <a:buSzPct val="60000"/>
        <a:buFont typeface="Monotype Sorts" pitchFamily="2" charset="2"/>
        <a:buChar char="–"/>
        <a:defRPr sz="2000">
          <a:solidFill>
            <a:schemeClr val="tx1"/>
          </a:solidFill>
          <a:latin typeface="+mn-lt"/>
        </a:defRPr>
      </a:lvl2pPr>
      <a:lvl3pPr marL="1143000" indent="-228600" algn="l" rtl="0" eaLnBrk="0" fontAlgn="base" hangingPunct="0">
        <a:spcBef>
          <a:spcPct val="20000"/>
        </a:spcBef>
        <a:spcAft>
          <a:spcPct val="20000"/>
        </a:spcAft>
        <a:buClr>
          <a:schemeClr val="bg2"/>
        </a:buClr>
        <a:buSzPct val="60000"/>
        <a:buFont typeface="Monotype Sorts" pitchFamily="2" charset="2"/>
        <a:buChar char="•"/>
        <a:defRPr sz="2000">
          <a:solidFill>
            <a:schemeClr val="tx1"/>
          </a:solidFill>
          <a:latin typeface="+mn-lt"/>
        </a:defRPr>
      </a:lvl3pPr>
      <a:lvl4pPr marL="1562100" indent="-228600" algn="l" rtl="0" eaLnBrk="0" fontAlgn="base" hangingPunct="0">
        <a:spcBef>
          <a:spcPct val="20000"/>
        </a:spcBef>
        <a:spcAft>
          <a:spcPct val="0"/>
        </a:spcAft>
        <a:buClr>
          <a:schemeClr val="bg2"/>
        </a:buClr>
        <a:buSzPct val="60000"/>
        <a:buFont typeface="Monotype Sorts" pitchFamily="2" charset="2"/>
        <a:buChar char="s"/>
        <a:defRPr sz="2000">
          <a:solidFill>
            <a:schemeClr val="tx1"/>
          </a:solidFill>
          <a:latin typeface="+mn-lt"/>
        </a:defRPr>
      </a:lvl4pPr>
      <a:lvl5pPr marL="19812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5pPr>
      <a:lvl6pPr marL="24384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6pPr>
      <a:lvl7pPr marL="28956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7pPr>
      <a:lvl8pPr marL="33528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8pPr>
      <a:lvl9pPr marL="38100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urheberrechtsbuendnis.de/internal"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sa/2.0/d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kuhlen.name/"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slide" Target="slide46.xml"/><Relationship Id="rId4" Type="http://schemas.openxmlformats.org/officeDocument/2006/relationships/hyperlink" Target="http://creativecommons.org/licenses/by-sa/2.0/d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4.xml"/><Relationship Id="rId7" Type="http://schemas.openxmlformats.org/officeDocument/2006/relationships/hyperlink" Target="http://creativecommons.org/licenses/by-sa/2.0/de/legalcode"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D:\Entwicklung\Präsentationen\Images\luftbild2.jpg"/>
          <p:cNvPicPr>
            <a:picLocks noChangeAspect="1" noChangeArrowheads="1"/>
          </p:cNvPicPr>
          <p:nvPr/>
        </p:nvPicPr>
        <p:blipFill>
          <a:blip r:embed="rId2"/>
          <a:srcRect/>
          <a:stretch>
            <a:fillRect/>
          </a:stretch>
        </p:blipFill>
        <p:spPr bwMode="auto">
          <a:xfrm>
            <a:off x="1019175" y="100013"/>
            <a:ext cx="6981825" cy="5233987"/>
          </a:xfrm>
          <a:prstGeom prst="rect">
            <a:avLst/>
          </a:prstGeom>
          <a:noFill/>
          <a:ln w="9525">
            <a:noFill/>
            <a:miter lim="800000"/>
            <a:headEnd/>
            <a:tailEnd/>
          </a:ln>
        </p:spPr>
      </p:pic>
      <p:pic>
        <p:nvPicPr>
          <p:cNvPr id="4099" name="Picture 2" descr="D:\Entwicklung\Präsentationen\Images\Header_Uni_2.jpg"/>
          <p:cNvPicPr>
            <a:picLocks noChangeAspect="1" noChangeArrowheads="1"/>
          </p:cNvPicPr>
          <p:nvPr/>
        </p:nvPicPr>
        <p:blipFill>
          <a:blip r:embed="rId3"/>
          <a:srcRect/>
          <a:stretch>
            <a:fillRect/>
          </a:stretch>
        </p:blipFill>
        <p:spPr bwMode="auto">
          <a:xfrm>
            <a:off x="0" y="5486400"/>
            <a:ext cx="9144000" cy="1219200"/>
          </a:xfrm>
          <a:prstGeom prst="rect">
            <a:avLst/>
          </a:prstGeom>
          <a:noFill/>
          <a:ln w="9525">
            <a:noFill/>
            <a:miter lim="800000"/>
            <a:headEnd/>
            <a:tailEnd/>
          </a:ln>
        </p:spPr>
      </p:pic>
      <p:pic>
        <p:nvPicPr>
          <p:cNvPr id="4100" name="Picture 9" descr="D:\Entwicklung\Präsentationen\Images\luftbild2.jpg"/>
          <p:cNvPicPr>
            <a:picLocks noChangeAspect="1" noChangeArrowheads="1"/>
          </p:cNvPicPr>
          <p:nvPr/>
        </p:nvPicPr>
        <p:blipFill>
          <a:blip r:embed="rId4"/>
          <a:srcRect/>
          <a:stretch>
            <a:fillRect/>
          </a:stretch>
        </p:blipFill>
        <p:spPr bwMode="auto">
          <a:xfrm>
            <a:off x="2038350" y="5491163"/>
            <a:ext cx="1619250" cy="1214437"/>
          </a:xfrm>
          <a:prstGeom prst="rect">
            <a:avLst/>
          </a:prstGeom>
          <a:noFill/>
          <a:ln w="9525">
            <a:noFill/>
            <a:miter lim="800000"/>
            <a:headEnd/>
            <a:tailEnd/>
          </a:ln>
        </p:spPr>
      </p:pic>
      <p:pic>
        <p:nvPicPr>
          <p:cNvPr id="4101" name="Picture 3" descr="D:\Entwicklung\Rektor\broschüre\biblio.bmp"/>
          <p:cNvPicPr>
            <a:picLocks noChangeAspect="1" noChangeArrowheads="1"/>
          </p:cNvPicPr>
          <p:nvPr/>
        </p:nvPicPr>
        <p:blipFill>
          <a:blip r:embed="rId5"/>
          <a:srcRect/>
          <a:stretch>
            <a:fillRect/>
          </a:stretch>
        </p:blipFill>
        <p:spPr bwMode="auto">
          <a:xfrm>
            <a:off x="3733800" y="5410200"/>
            <a:ext cx="914400" cy="1360488"/>
          </a:xfrm>
          <a:prstGeom prst="rect">
            <a:avLst/>
          </a:prstGeom>
          <a:noFill/>
          <a:ln w="9525">
            <a:noFill/>
            <a:miter lim="800000"/>
            <a:headEnd/>
            <a:tailEnd/>
          </a:ln>
        </p:spPr>
      </p:pic>
      <p:pic>
        <p:nvPicPr>
          <p:cNvPr id="4102" name="Picture 3"/>
          <p:cNvPicPr>
            <a:picLocks noChangeAspect="1" noChangeArrowheads="1"/>
          </p:cNvPicPr>
          <p:nvPr/>
        </p:nvPicPr>
        <p:blipFill>
          <a:blip r:embed="rId6"/>
          <a:srcRect/>
          <a:stretch>
            <a:fillRect/>
          </a:stretch>
        </p:blipFill>
        <p:spPr bwMode="auto">
          <a:xfrm>
            <a:off x="4724400" y="5638800"/>
            <a:ext cx="2438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5"/>
          <p:cNvSpPr>
            <a:spLocks noChangeArrowheads="1"/>
          </p:cNvSpPr>
          <p:nvPr/>
        </p:nvSpPr>
        <p:spPr bwMode="auto">
          <a:xfrm>
            <a:off x="3352800" y="1951038"/>
            <a:ext cx="2286000" cy="2078037"/>
          </a:xfrm>
          <a:prstGeom prst="ellipse">
            <a:avLst/>
          </a:prstGeom>
          <a:solidFill>
            <a:schemeClr val="folHlink"/>
          </a:solidFill>
          <a:ln w="9525">
            <a:noFill/>
            <a:round/>
            <a:headEnd/>
            <a:tailEnd/>
          </a:ln>
        </p:spPr>
        <p:txBody>
          <a:bodyPr lIns="0" tIns="0" rIns="0" bIns="0" anchor="ctr">
            <a:spAutoFit/>
          </a:bodyPr>
          <a:lstStyle/>
          <a:p>
            <a:pPr>
              <a:buFont typeface="Wingdings" pitchFamily="2" charset="2"/>
              <a:buNone/>
            </a:pPr>
            <a:r>
              <a:rPr lang="de-DE" sz="2400">
                <a:solidFill>
                  <a:schemeClr val="bg1"/>
                </a:solidFill>
              </a:rPr>
              <a:t>Umgang mit Wissen und Information</a:t>
            </a:r>
          </a:p>
        </p:txBody>
      </p:sp>
      <p:grpSp>
        <p:nvGrpSpPr>
          <p:cNvPr id="2" name="Group 6"/>
          <p:cNvGrpSpPr>
            <a:grpSpLocks/>
          </p:cNvGrpSpPr>
          <p:nvPr/>
        </p:nvGrpSpPr>
        <p:grpSpPr bwMode="auto">
          <a:xfrm>
            <a:off x="3581400" y="914400"/>
            <a:ext cx="1676400" cy="1219200"/>
            <a:chOff x="2256" y="432"/>
            <a:chExt cx="1056" cy="768"/>
          </a:xfrm>
        </p:grpSpPr>
        <p:sp>
          <p:nvSpPr>
            <p:cNvPr id="6159" name="Rectangle 7"/>
            <p:cNvSpPr>
              <a:spLocks noChangeArrowheads="1"/>
            </p:cNvSpPr>
            <p:nvPr/>
          </p:nvSpPr>
          <p:spPr bwMode="auto">
            <a:xfrm>
              <a:off x="2256" y="432"/>
              <a:ext cx="1056" cy="480"/>
            </a:xfrm>
            <a:prstGeom prst="rect">
              <a:avLst/>
            </a:prstGeom>
            <a:solidFill>
              <a:srgbClr val="E9E9E9"/>
            </a:solidFill>
            <a:ln w="9525">
              <a:noFill/>
              <a:miter lim="800000"/>
              <a:headEnd/>
              <a:tailEnd/>
            </a:ln>
          </p:spPr>
          <p:txBody>
            <a:bodyPr wrap="none" lIns="0" tIns="0" rIns="0" bIns="0" anchor="ctr"/>
            <a:lstStyle/>
            <a:p>
              <a:pPr>
                <a:buFont typeface="Wingdings" pitchFamily="2" charset="2"/>
                <a:buNone/>
              </a:pPr>
              <a:r>
                <a:rPr lang="de-DE" sz="2400">
                  <a:solidFill>
                    <a:schemeClr val="tx1"/>
                  </a:solidFill>
                </a:rPr>
                <a:t>law</a:t>
              </a:r>
            </a:p>
          </p:txBody>
        </p:sp>
        <p:sp>
          <p:nvSpPr>
            <p:cNvPr id="6160" name="AutoShape 8"/>
            <p:cNvSpPr>
              <a:spLocks noChangeArrowheads="1"/>
            </p:cNvSpPr>
            <p:nvPr/>
          </p:nvSpPr>
          <p:spPr bwMode="auto">
            <a:xfrm>
              <a:off x="2736" y="960"/>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endParaRPr lang="de-DE"/>
            </a:p>
          </p:txBody>
        </p:sp>
      </p:grpSp>
      <p:grpSp>
        <p:nvGrpSpPr>
          <p:cNvPr id="3" name="Group 9"/>
          <p:cNvGrpSpPr>
            <a:grpSpLocks/>
          </p:cNvGrpSpPr>
          <p:nvPr/>
        </p:nvGrpSpPr>
        <p:grpSpPr bwMode="auto">
          <a:xfrm>
            <a:off x="3581400" y="3886200"/>
            <a:ext cx="1676400" cy="1295400"/>
            <a:chOff x="2256" y="2304"/>
            <a:chExt cx="1056" cy="816"/>
          </a:xfrm>
        </p:grpSpPr>
        <p:sp>
          <p:nvSpPr>
            <p:cNvPr id="6157" name="Rectangle 10"/>
            <p:cNvSpPr>
              <a:spLocks noChangeArrowheads="1"/>
            </p:cNvSpPr>
            <p:nvPr/>
          </p:nvSpPr>
          <p:spPr bwMode="auto">
            <a:xfrm>
              <a:off x="2256" y="2640"/>
              <a:ext cx="1056" cy="480"/>
            </a:xfrm>
            <a:prstGeom prst="rect">
              <a:avLst/>
            </a:prstGeom>
            <a:solidFill>
              <a:srgbClr val="E9E9E9"/>
            </a:solidFill>
            <a:ln w="9525">
              <a:noFill/>
              <a:miter lim="800000"/>
              <a:headEnd/>
              <a:tailEnd/>
            </a:ln>
          </p:spPr>
          <p:txBody>
            <a:bodyPr wrap="none" lIns="0" tIns="0" rIns="0" bIns="0" anchor="ctr"/>
            <a:lstStyle/>
            <a:p>
              <a:pPr>
                <a:buFont typeface="Wingdings" pitchFamily="2" charset="2"/>
                <a:buNone/>
              </a:pPr>
              <a:r>
                <a:rPr lang="de-DE" sz="2400">
                  <a:solidFill>
                    <a:schemeClr val="tx1"/>
                  </a:solidFill>
                </a:rPr>
                <a:t>code</a:t>
              </a:r>
            </a:p>
          </p:txBody>
        </p:sp>
        <p:sp>
          <p:nvSpPr>
            <p:cNvPr id="6158" name="AutoShape 11"/>
            <p:cNvSpPr>
              <a:spLocks noChangeArrowheads="1"/>
            </p:cNvSpPr>
            <p:nvPr/>
          </p:nvSpPr>
          <p:spPr bwMode="auto">
            <a:xfrm flipV="1">
              <a:off x="2784" y="2304"/>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endParaRPr lang="de-DE"/>
            </a:p>
          </p:txBody>
        </p:sp>
      </p:grpSp>
      <p:grpSp>
        <p:nvGrpSpPr>
          <p:cNvPr id="4" name="Group 12"/>
          <p:cNvGrpSpPr>
            <a:grpSpLocks/>
          </p:cNvGrpSpPr>
          <p:nvPr/>
        </p:nvGrpSpPr>
        <p:grpSpPr bwMode="auto">
          <a:xfrm>
            <a:off x="1066800" y="2667000"/>
            <a:ext cx="2171700" cy="762000"/>
            <a:chOff x="672" y="1536"/>
            <a:chExt cx="1368" cy="480"/>
          </a:xfrm>
        </p:grpSpPr>
        <p:sp>
          <p:nvSpPr>
            <p:cNvPr id="6155" name="Rectangle 13"/>
            <p:cNvSpPr>
              <a:spLocks noChangeArrowheads="1"/>
            </p:cNvSpPr>
            <p:nvPr/>
          </p:nvSpPr>
          <p:spPr bwMode="auto">
            <a:xfrm>
              <a:off x="672" y="1536"/>
              <a:ext cx="1056" cy="480"/>
            </a:xfrm>
            <a:prstGeom prst="rect">
              <a:avLst/>
            </a:prstGeom>
            <a:solidFill>
              <a:srgbClr val="E9E9E9"/>
            </a:solidFill>
            <a:ln w="9525">
              <a:noFill/>
              <a:miter lim="800000"/>
              <a:headEnd/>
              <a:tailEnd/>
            </a:ln>
          </p:spPr>
          <p:txBody>
            <a:bodyPr wrap="none" lIns="0" tIns="0" rIns="0" bIns="0" anchor="ctr"/>
            <a:lstStyle/>
            <a:p>
              <a:pPr>
                <a:buFont typeface="Wingdings" pitchFamily="2" charset="2"/>
                <a:buNone/>
              </a:pPr>
              <a:r>
                <a:rPr lang="de-DE" sz="2400">
                  <a:solidFill>
                    <a:schemeClr val="tx1"/>
                  </a:solidFill>
                </a:rPr>
                <a:t>norms</a:t>
              </a:r>
            </a:p>
          </p:txBody>
        </p:sp>
        <p:sp>
          <p:nvSpPr>
            <p:cNvPr id="6156" name="AutoShape 14"/>
            <p:cNvSpPr>
              <a:spLocks noChangeArrowheads="1"/>
            </p:cNvSpPr>
            <p:nvPr/>
          </p:nvSpPr>
          <p:spPr bwMode="auto">
            <a:xfrm rot="-5400000">
              <a:off x="1872" y="1632"/>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endParaRPr lang="de-DE"/>
            </a:p>
          </p:txBody>
        </p:sp>
      </p:grpSp>
      <p:grpSp>
        <p:nvGrpSpPr>
          <p:cNvPr id="5" name="Group 15"/>
          <p:cNvGrpSpPr>
            <a:grpSpLocks/>
          </p:cNvGrpSpPr>
          <p:nvPr/>
        </p:nvGrpSpPr>
        <p:grpSpPr bwMode="auto">
          <a:xfrm>
            <a:off x="5753100" y="2590800"/>
            <a:ext cx="2247900" cy="762000"/>
            <a:chOff x="3624" y="1488"/>
            <a:chExt cx="1416" cy="480"/>
          </a:xfrm>
        </p:grpSpPr>
        <p:sp>
          <p:nvSpPr>
            <p:cNvPr id="6153" name="Rectangle 16"/>
            <p:cNvSpPr>
              <a:spLocks noChangeArrowheads="1"/>
            </p:cNvSpPr>
            <p:nvPr/>
          </p:nvSpPr>
          <p:spPr bwMode="auto">
            <a:xfrm>
              <a:off x="3984" y="1488"/>
              <a:ext cx="1056" cy="480"/>
            </a:xfrm>
            <a:prstGeom prst="rect">
              <a:avLst/>
            </a:prstGeom>
            <a:solidFill>
              <a:srgbClr val="E9E9E9"/>
            </a:solidFill>
            <a:ln w="9525">
              <a:noFill/>
              <a:miter lim="800000"/>
              <a:headEnd/>
              <a:tailEnd/>
            </a:ln>
          </p:spPr>
          <p:txBody>
            <a:bodyPr wrap="none" lIns="0" tIns="0" rIns="0" bIns="0" anchor="ctr"/>
            <a:lstStyle/>
            <a:p>
              <a:pPr>
                <a:buFont typeface="Wingdings" pitchFamily="2" charset="2"/>
                <a:buNone/>
              </a:pPr>
              <a:r>
                <a:rPr lang="de-DE" sz="2400">
                  <a:solidFill>
                    <a:schemeClr val="tx1"/>
                  </a:solidFill>
                </a:rPr>
                <a:t>market</a:t>
              </a:r>
            </a:p>
          </p:txBody>
        </p:sp>
        <p:sp>
          <p:nvSpPr>
            <p:cNvPr id="6154" name="AutoShape 17"/>
            <p:cNvSpPr>
              <a:spLocks noChangeArrowheads="1"/>
            </p:cNvSpPr>
            <p:nvPr/>
          </p:nvSpPr>
          <p:spPr bwMode="auto">
            <a:xfrm rot="5400000">
              <a:off x="3696" y="1584"/>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endParaRPr lang="de-DE"/>
            </a:p>
          </p:txBody>
        </p:sp>
      </p:grpSp>
      <p:sp>
        <p:nvSpPr>
          <p:cNvPr id="6151" name="Rectangle 18"/>
          <p:cNvSpPr>
            <a:spLocks noChangeArrowheads="1"/>
          </p:cNvSpPr>
          <p:nvPr/>
        </p:nvSpPr>
        <p:spPr bwMode="auto">
          <a:xfrm>
            <a:off x="1066800" y="5867400"/>
            <a:ext cx="7010400" cy="430213"/>
          </a:xfrm>
          <a:prstGeom prst="rect">
            <a:avLst/>
          </a:prstGeom>
          <a:solidFill>
            <a:srgbClr val="E9E9E9"/>
          </a:solidFill>
          <a:ln w="9525">
            <a:noFill/>
            <a:miter lim="800000"/>
            <a:headEnd/>
            <a:tailEnd/>
          </a:ln>
        </p:spPr>
        <p:txBody>
          <a:bodyPr lIns="0" tIns="0" rIns="0" bIns="0" anchor="ctr">
            <a:spAutoFit/>
          </a:bodyPr>
          <a:lstStyle/>
          <a:p>
            <a:pPr>
              <a:buFont typeface="Wingdings" pitchFamily="2" charset="2"/>
              <a:buNone/>
            </a:pPr>
            <a:r>
              <a:rPr lang="de-DE" sz="1400">
                <a:solidFill>
                  <a:schemeClr val="tx1"/>
                </a:solidFill>
              </a:rPr>
              <a:t>Nach: </a:t>
            </a:r>
            <a:r>
              <a:rPr lang="en-GB" sz="1400">
                <a:solidFill>
                  <a:srgbClr val="000000"/>
                </a:solidFill>
              </a:rPr>
              <a:t>Lawrence</a:t>
            </a:r>
            <a:r>
              <a:rPr lang="de-DE" sz="1400">
                <a:solidFill>
                  <a:schemeClr val="tx1"/>
                </a:solidFill>
              </a:rPr>
              <a:t> </a:t>
            </a:r>
            <a:r>
              <a:rPr lang="en-GB" sz="1400">
                <a:solidFill>
                  <a:srgbClr val="000000"/>
                </a:solidFill>
              </a:rPr>
              <a:t>Lessig: Code and other laws of cyberspace. Basic Books, Perseus Books Group: New York 1999,  second edition 2006</a:t>
            </a:r>
            <a:endParaRPr lang="de-DE" sz="1400">
              <a:solidFill>
                <a:srgbClr val="000000"/>
              </a:solidFill>
            </a:endParaRPr>
          </a:p>
        </p:txBody>
      </p:sp>
      <p:sp>
        <p:nvSpPr>
          <p:cNvPr id="6152" name="Rectangle 19"/>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600" i="1">
                <a:solidFill>
                  <a:schemeClr val="bg1"/>
                </a:solidFill>
              </a:rPr>
              <a:t>Regulierungsinstanzen für geistiges Eigentum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20" name="Text Box 4"/>
          <p:cNvSpPr txBox="1">
            <a:spLocks noChangeArrowheads="1"/>
          </p:cNvSpPr>
          <p:nvPr/>
        </p:nvSpPr>
        <p:spPr bwMode="auto">
          <a:xfrm>
            <a:off x="685800" y="1524000"/>
            <a:ext cx="7848600" cy="1200150"/>
          </a:xfrm>
          <a:prstGeom prst="rect">
            <a:avLst/>
          </a:prstGeom>
          <a:noFill/>
          <a:ln w="12700">
            <a:noFill/>
            <a:miter lim="800000"/>
            <a:headEnd type="none" w="sm" len="sm"/>
            <a:tailEnd type="none" w="sm" len="sm"/>
          </a:ln>
        </p:spPr>
        <p:txBody>
          <a:bodyPr>
            <a:spAutoFit/>
          </a:bodyPr>
          <a:lstStyle/>
          <a:p>
            <a:pPr algn="just">
              <a:lnSpc>
                <a:spcPct val="120000"/>
              </a:lnSpc>
              <a:spcBef>
                <a:spcPct val="50000"/>
              </a:spcBef>
              <a:buFont typeface="Wingdings" pitchFamily="2" charset="2"/>
              <a:buNone/>
            </a:pPr>
            <a:r>
              <a:rPr lang="de-DE" sz="2000">
                <a:solidFill>
                  <a:srgbClr val="003366"/>
                </a:solidFill>
                <a:cs typeface="Times New Roman" pitchFamily="18" charset="0"/>
              </a:rPr>
              <a:t>Die Balancen zur Entwicklung in und zwischen den Bereichen ist in den letzten Jahren </a:t>
            </a:r>
            <a:r>
              <a:rPr lang="de-DE" sz="2000" b="1">
                <a:solidFill>
                  <a:srgbClr val="003366"/>
                </a:solidFill>
                <a:cs typeface="Times New Roman" pitchFamily="18" charset="0"/>
              </a:rPr>
              <a:t>zugunsten des ökonomischen Interesses verschoben.</a:t>
            </a:r>
          </a:p>
        </p:txBody>
      </p:sp>
      <p:grpSp>
        <p:nvGrpSpPr>
          <p:cNvPr id="2" name="Group 5"/>
          <p:cNvGrpSpPr>
            <a:grpSpLocks/>
          </p:cNvGrpSpPr>
          <p:nvPr/>
        </p:nvGrpSpPr>
        <p:grpSpPr bwMode="auto">
          <a:xfrm>
            <a:off x="152400" y="3124200"/>
            <a:ext cx="8610600" cy="1371600"/>
            <a:chOff x="96" y="1968"/>
            <a:chExt cx="5424" cy="864"/>
          </a:xfrm>
        </p:grpSpPr>
        <p:sp>
          <p:nvSpPr>
            <p:cNvPr id="15366" name="Text Box 6"/>
            <p:cNvSpPr txBox="1">
              <a:spLocks noChangeArrowheads="1"/>
            </p:cNvSpPr>
            <p:nvPr/>
          </p:nvSpPr>
          <p:spPr bwMode="auto">
            <a:xfrm>
              <a:off x="1584" y="2261"/>
              <a:ext cx="672" cy="252"/>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sozial</a:t>
              </a:r>
              <a:endParaRPr lang="de-DE" sz="2000" b="1">
                <a:solidFill>
                  <a:srgbClr val="003366"/>
                </a:solidFill>
                <a:cs typeface="Times New Roman" pitchFamily="18" charset="0"/>
              </a:endParaRPr>
            </a:p>
          </p:txBody>
        </p:sp>
        <p:sp>
          <p:nvSpPr>
            <p:cNvPr id="15367" name="Text Box 7"/>
            <p:cNvSpPr txBox="1">
              <a:spLocks noChangeArrowheads="1"/>
            </p:cNvSpPr>
            <p:nvPr/>
          </p:nvSpPr>
          <p:spPr bwMode="auto">
            <a:xfrm>
              <a:off x="2544" y="2271"/>
              <a:ext cx="768" cy="252"/>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politisch</a:t>
              </a:r>
              <a:endParaRPr lang="de-DE" sz="2000" b="1">
                <a:solidFill>
                  <a:srgbClr val="003366"/>
                </a:solidFill>
                <a:cs typeface="Times New Roman" pitchFamily="18" charset="0"/>
              </a:endParaRPr>
            </a:p>
          </p:txBody>
        </p:sp>
        <p:sp>
          <p:nvSpPr>
            <p:cNvPr id="15368" name="Text Box 8"/>
            <p:cNvSpPr txBox="1">
              <a:spLocks noChangeArrowheads="1"/>
            </p:cNvSpPr>
            <p:nvPr/>
          </p:nvSpPr>
          <p:spPr bwMode="auto">
            <a:xfrm>
              <a:off x="3600" y="2275"/>
              <a:ext cx="912" cy="252"/>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individuell</a:t>
              </a:r>
              <a:endParaRPr lang="de-DE" sz="2000" b="1">
                <a:solidFill>
                  <a:srgbClr val="003366"/>
                </a:solidFill>
                <a:cs typeface="Times New Roman" pitchFamily="18" charset="0"/>
              </a:endParaRPr>
            </a:p>
          </p:txBody>
        </p:sp>
        <p:sp>
          <p:nvSpPr>
            <p:cNvPr id="15369" name="Text Box 9"/>
            <p:cNvSpPr txBox="1">
              <a:spLocks noChangeArrowheads="1"/>
            </p:cNvSpPr>
            <p:nvPr/>
          </p:nvSpPr>
          <p:spPr bwMode="auto">
            <a:xfrm>
              <a:off x="4800" y="2266"/>
              <a:ext cx="720" cy="252"/>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kulturell</a:t>
              </a:r>
              <a:endParaRPr lang="de-DE" sz="2000" b="1">
                <a:solidFill>
                  <a:srgbClr val="003366"/>
                </a:solidFill>
                <a:cs typeface="Times New Roman" pitchFamily="18" charset="0"/>
              </a:endParaRPr>
            </a:p>
          </p:txBody>
        </p:sp>
        <p:grpSp>
          <p:nvGrpSpPr>
            <p:cNvPr id="15370" name="Group 10"/>
            <p:cNvGrpSpPr>
              <a:grpSpLocks/>
            </p:cNvGrpSpPr>
            <p:nvPr/>
          </p:nvGrpSpPr>
          <p:grpSpPr bwMode="auto">
            <a:xfrm>
              <a:off x="864" y="2521"/>
              <a:ext cx="960" cy="167"/>
              <a:chOff x="864" y="2281"/>
              <a:chExt cx="960" cy="359"/>
            </a:xfrm>
          </p:grpSpPr>
          <p:sp>
            <p:nvSpPr>
              <p:cNvPr id="15384" name="Line 11"/>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5385" name="Line 12"/>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5386" name="Line 13"/>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15371" name="Group 14"/>
            <p:cNvGrpSpPr>
              <a:grpSpLocks/>
            </p:cNvGrpSpPr>
            <p:nvPr/>
          </p:nvGrpSpPr>
          <p:grpSpPr bwMode="auto">
            <a:xfrm>
              <a:off x="624" y="2525"/>
              <a:ext cx="3456" cy="307"/>
              <a:chOff x="864" y="2281"/>
              <a:chExt cx="960" cy="359"/>
            </a:xfrm>
          </p:grpSpPr>
          <p:sp>
            <p:nvSpPr>
              <p:cNvPr id="15381" name="Line 15"/>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5382" name="Line 16"/>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5383" name="Line 17"/>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15372" name="Group 18"/>
            <p:cNvGrpSpPr>
              <a:grpSpLocks/>
            </p:cNvGrpSpPr>
            <p:nvPr/>
          </p:nvGrpSpPr>
          <p:grpSpPr bwMode="auto">
            <a:xfrm flipH="1" flipV="1">
              <a:off x="624" y="1968"/>
              <a:ext cx="4512" cy="307"/>
              <a:chOff x="864" y="2281"/>
              <a:chExt cx="960" cy="359"/>
            </a:xfrm>
          </p:grpSpPr>
          <p:sp>
            <p:nvSpPr>
              <p:cNvPr id="15378" name="Line 19"/>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5379" name="Line 20"/>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5380" name="Line 21"/>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15373" name="Group 22"/>
            <p:cNvGrpSpPr>
              <a:grpSpLocks/>
            </p:cNvGrpSpPr>
            <p:nvPr/>
          </p:nvGrpSpPr>
          <p:grpSpPr bwMode="auto">
            <a:xfrm flipH="1" flipV="1">
              <a:off x="1104" y="2104"/>
              <a:ext cx="1776" cy="152"/>
              <a:chOff x="864" y="2281"/>
              <a:chExt cx="960" cy="359"/>
            </a:xfrm>
          </p:grpSpPr>
          <p:sp>
            <p:nvSpPr>
              <p:cNvPr id="15375" name="Line 23"/>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5376" name="Line 24"/>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5377" name="Line 25"/>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sp>
          <p:nvSpPr>
            <p:cNvPr id="15374" name="Text Box 26"/>
            <p:cNvSpPr txBox="1">
              <a:spLocks noChangeArrowheads="1"/>
            </p:cNvSpPr>
            <p:nvPr/>
          </p:nvSpPr>
          <p:spPr bwMode="auto">
            <a:xfrm>
              <a:off x="96" y="2256"/>
              <a:ext cx="1488" cy="368"/>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3200">
                  <a:solidFill>
                    <a:srgbClr val="003366"/>
                  </a:solidFill>
                  <a:cs typeface="Times New Roman" pitchFamily="18" charset="0"/>
                </a:rPr>
                <a:t>ökonomisch</a:t>
              </a:r>
              <a:endParaRPr lang="de-DE" sz="3200" b="1">
                <a:solidFill>
                  <a:srgbClr val="003366"/>
                </a:solidFill>
                <a:cs typeface="Times New Roman" pitchFamily="18" charset="0"/>
              </a:endParaRPr>
            </a:p>
          </p:txBody>
        </p:sp>
      </p:grpSp>
      <p:sp>
        <p:nvSpPr>
          <p:cNvPr id="27"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Entwicklungspotenziale -  Balancen?</a:t>
            </a:r>
            <a:endParaRPr lang="de-DE" sz="2600" i="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4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2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732228" y="6492876"/>
            <a:ext cx="411773" cy="365125"/>
          </a:xfrm>
          <a:prstGeom prst="rect">
            <a:avLst/>
          </a:prstGeom>
        </p:spPr>
        <p:txBody>
          <a:bodyPr/>
          <a:lstStyle/>
          <a:p>
            <a:fld id="{92546D20-46DC-4920-8D59-8C761D64305E}" type="slidenum">
              <a:rPr lang="de-DE"/>
              <a:pPr/>
              <a:t>12</a:t>
            </a:fld>
            <a:endParaRPr lang="de-DE"/>
          </a:p>
        </p:txBody>
      </p:sp>
      <p:sp>
        <p:nvSpPr>
          <p:cNvPr id="1290243" name="Text Box 1027"/>
          <p:cNvSpPr txBox="1">
            <a:spLocks noChangeArrowheads="1"/>
          </p:cNvSpPr>
          <p:nvPr/>
        </p:nvSpPr>
        <p:spPr bwMode="auto">
          <a:xfrm>
            <a:off x="844062" y="1043453"/>
            <a:ext cx="7842738" cy="1200329"/>
          </a:xfrm>
          <a:prstGeom prst="rect">
            <a:avLst/>
          </a:prstGeom>
          <a:solidFill>
            <a:schemeClr val="bg1"/>
          </a:solidFill>
          <a:ln w="12700">
            <a:noFill/>
            <a:miter lim="800000"/>
            <a:headEnd type="none" w="sm" len="sm"/>
            <a:tailEnd type="none" w="sm" len="sm"/>
          </a:ln>
          <a:effectLst/>
        </p:spPr>
        <p:txBody>
          <a:bodyPr wrap="square">
            <a:spAutoFit/>
          </a:bodyPr>
          <a:lstStyle/>
          <a:p>
            <a:pPr algn="l">
              <a:spcBef>
                <a:spcPct val="50000"/>
              </a:spcBef>
              <a:spcAft>
                <a:spcPct val="0"/>
              </a:spcAft>
              <a:buClrTx/>
              <a:buSzTx/>
              <a:buFont typeface="Wingdings" pitchFamily="2" charset="2"/>
              <a:buNone/>
            </a:pPr>
            <a:r>
              <a:rPr lang="de-DE" b="0">
                <a:solidFill>
                  <a:srgbClr val="003366"/>
                </a:solidFill>
              </a:rPr>
              <a:t>Eine Geschichte der fortschreitenden </a:t>
            </a:r>
            <a:r>
              <a:rPr lang="de-DE" sz="2400" b="1">
                <a:solidFill>
                  <a:srgbClr val="003366"/>
                </a:solidFill>
              </a:rPr>
              <a:t>Privatisierung</a:t>
            </a:r>
            <a:r>
              <a:rPr lang="de-DE" b="0">
                <a:solidFill>
                  <a:srgbClr val="003366"/>
                </a:solidFill>
              </a:rPr>
              <a:t> und </a:t>
            </a:r>
            <a:r>
              <a:rPr lang="de-DE" sz="2400" b="1">
                <a:solidFill>
                  <a:srgbClr val="003366"/>
                </a:solidFill>
              </a:rPr>
              <a:t>Kommerzialisierung</a:t>
            </a:r>
            <a:r>
              <a:rPr lang="de-DE" b="0">
                <a:solidFill>
                  <a:srgbClr val="003366"/>
                </a:solidFill>
              </a:rPr>
              <a:t> von Wissen und Information, d.h. der </a:t>
            </a:r>
            <a:r>
              <a:rPr lang="de-DE" b="0" smtClean="0">
                <a:solidFill>
                  <a:srgbClr val="003366"/>
                </a:solidFill>
              </a:rPr>
              <a:t>Umwandlung </a:t>
            </a:r>
            <a:r>
              <a:rPr lang="de-DE" b="0">
                <a:solidFill>
                  <a:srgbClr val="003366"/>
                </a:solidFill>
              </a:rPr>
              <a:t>von</a:t>
            </a:r>
            <a:r>
              <a:rPr lang="de-DE" sz="2400">
                <a:solidFill>
                  <a:srgbClr val="003366"/>
                </a:solidFill>
              </a:rPr>
              <a:t> </a:t>
            </a:r>
            <a:r>
              <a:rPr lang="de-DE" sz="2400" b="1">
                <a:solidFill>
                  <a:srgbClr val="003366"/>
                </a:solidFill>
              </a:rPr>
              <a:t>öffentlichen Gütern in private</a:t>
            </a:r>
            <a:r>
              <a:rPr lang="de-DE" sz="2400">
                <a:solidFill>
                  <a:srgbClr val="003366"/>
                </a:solidFill>
              </a:rPr>
              <a:t>.</a:t>
            </a:r>
            <a:r>
              <a:rPr lang="de-DE" b="0">
                <a:solidFill>
                  <a:srgbClr val="003366"/>
                </a:solidFill>
              </a:rPr>
              <a:t> </a:t>
            </a:r>
          </a:p>
        </p:txBody>
      </p:sp>
      <p:sp>
        <p:nvSpPr>
          <p:cNvPr id="6" name="Pfeil nach unten 5"/>
          <p:cNvSpPr/>
          <p:nvPr/>
        </p:nvSpPr>
        <p:spPr bwMode="auto">
          <a:xfrm>
            <a:off x="4800600" y="2338853"/>
            <a:ext cx="609600" cy="685800"/>
          </a:xfrm>
          <a:prstGeom prst="downArrow">
            <a:avLst/>
          </a:prstGeom>
          <a:solidFill>
            <a:schemeClr val="accent1"/>
          </a:solidFill>
          <a:ln w="12700" cap="flat" cmpd="sng" algn="ctr">
            <a:solidFill>
              <a:schemeClr val="tx2">
                <a:lumMod val="75000"/>
              </a:schemeClr>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sp>
        <p:nvSpPr>
          <p:cNvPr id="7" name="Text Box 1027"/>
          <p:cNvSpPr txBox="1">
            <a:spLocks noChangeArrowheads="1"/>
          </p:cNvSpPr>
          <p:nvPr/>
        </p:nvSpPr>
        <p:spPr bwMode="auto">
          <a:xfrm>
            <a:off x="838200" y="3048000"/>
            <a:ext cx="7467600" cy="1200329"/>
          </a:xfrm>
          <a:prstGeom prst="rect">
            <a:avLst/>
          </a:prstGeom>
          <a:solidFill>
            <a:schemeClr val="bg1"/>
          </a:solidFill>
          <a:ln w="12700">
            <a:noFill/>
            <a:miter lim="800000"/>
            <a:headEnd type="none" w="sm" len="sm"/>
            <a:tailEnd type="none" w="sm" len="sm"/>
          </a:ln>
          <a:effectLst/>
        </p:spPr>
        <p:txBody>
          <a:bodyPr wrap="square">
            <a:spAutoFit/>
          </a:bodyPr>
          <a:lstStyle/>
          <a:p>
            <a:pPr algn="l">
              <a:lnSpc>
                <a:spcPct val="150000"/>
              </a:lnSpc>
              <a:spcBef>
                <a:spcPct val="50000"/>
              </a:spcBef>
              <a:spcAft>
                <a:spcPct val="0"/>
              </a:spcAft>
              <a:buClrTx/>
              <a:buSzTx/>
              <a:buFont typeface="Wingdings" pitchFamily="2" charset="2"/>
              <a:buNone/>
            </a:pPr>
            <a:r>
              <a:rPr lang="de-DE" sz="2400" b="1">
                <a:solidFill>
                  <a:srgbClr val="003366"/>
                </a:solidFill>
              </a:rPr>
              <a:t>Rechte der Urheber </a:t>
            </a:r>
            <a:r>
              <a:rPr lang="de-DE">
                <a:solidFill>
                  <a:srgbClr val="003366"/>
                </a:solidFill>
              </a:rPr>
              <a:t>an elektronischen Publikationen werden mit Blick auf die Verwertung </a:t>
            </a:r>
            <a:r>
              <a:rPr lang="de-DE" smtClean="0">
                <a:solidFill>
                  <a:srgbClr val="003366"/>
                </a:solidFill>
              </a:rPr>
              <a:t>zu </a:t>
            </a:r>
            <a:r>
              <a:rPr lang="de-DE" sz="2400" b="1" smtClean="0">
                <a:solidFill>
                  <a:srgbClr val="003366"/>
                </a:solidFill>
              </a:rPr>
              <a:t>Rechten </a:t>
            </a:r>
            <a:r>
              <a:rPr lang="de-DE" sz="2400" b="1">
                <a:solidFill>
                  <a:srgbClr val="003366"/>
                </a:solidFill>
              </a:rPr>
              <a:t>der Verwerter </a:t>
            </a:r>
          </a:p>
        </p:txBody>
      </p:sp>
      <p:sp>
        <p:nvSpPr>
          <p:cNvPr id="9"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Transformation der Rechte</a:t>
            </a:r>
            <a:endParaRPr lang="de-DE" sz="2600" i="1">
              <a:solidFill>
                <a:schemeClr val="bg1"/>
              </a:solidFill>
            </a:endParaRPr>
          </a:p>
        </p:txBody>
      </p:sp>
      <p:sp>
        <p:nvSpPr>
          <p:cNvPr id="10" name="Pfeil nach rechts 9"/>
          <p:cNvSpPr/>
          <p:nvPr/>
        </p:nvSpPr>
        <p:spPr bwMode="auto">
          <a:xfrm>
            <a:off x="609600" y="4267200"/>
            <a:ext cx="2209800" cy="1143821"/>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pitchFamily="34" charset="0"/>
              </a:rPr>
              <a:t>mit der Konsequenz</a:t>
            </a:r>
          </a:p>
        </p:txBody>
      </p:sp>
      <p:sp>
        <p:nvSpPr>
          <p:cNvPr id="11" name="Text Box 1027"/>
          <p:cNvSpPr txBox="1">
            <a:spLocks noChangeArrowheads="1"/>
          </p:cNvSpPr>
          <p:nvPr/>
        </p:nvSpPr>
        <p:spPr bwMode="auto">
          <a:xfrm>
            <a:off x="3962400" y="4459069"/>
            <a:ext cx="3124200" cy="646331"/>
          </a:xfrm>
          <a:prstGeom prst="rect">
            <a:avLst/>
          </a:prstGeom>
          <a:solidFill>
            <a:schemeClr val="bg1"/>
          </a:solidFill>
          <a:ln w="12700">
            <a:noFill/>
            <a:miter lim="800000"/>
            <a:headEnd type="none" w="sm" len="sm"/>
            <a:tailEnd type="none" w="sm" len="sm"/>
          </a:ln>
          <a:effectLst/>
        </p:spPr>
        <p:txBody>
          <a:bodyPr wrap="square">
            <a:spAutoFit/>
          </a:bodyPr>
          <a:lstStyle/>
          <a:p>
            <a:pPr algn="l">
              <a:lnSpc>
                <a:spcPct val="150000"/>
              </a:lnSpc>
              <a:spcBef>
                <a:spcPct val="50000"/>
              </a:spcBef>
              <a:spcAft>
                <a:spcPct val="0"/>
              </a:spcAft>
              <a:buClrTx/>
              <a:buSzTx/>
              <a:buFont typeface="Wingdings" pitchFamily="2" charset="2"/>
              <a:buNone/>
            </a:pPr>
            <a:r>
              <a:rPr lang="de-DE" sz="2400" b="1">
                <a:solidFill>
                  <a:srgbClr val="003366"/>
                </a:solidFill>
              </a:rPr>
              <a:t>d</a:t>
            </a:r>
            <a:r>
              <a:rPr lang="de-DE" sz="2400" b="1" smtClean="0">
                <a:solidFill>
                  <a:srgbClr val="003366"/>
                </a:solidFill>
              </a:rPr>
              <a:t>er Verknappung</a:t>
            </a:r>
            <a:endParaRPr lang="de-DE" sz="2400" b="1">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3" grpId="0" build="p" autoUpdateAnimBg="0"/>
      <p:bldP spid="6" grpId="0" animBg="1"/>
      <p:bldP spid="7" grpId="0" build="p" autoUpdateAnimBg="0"/>
      <p:bldP spid="10" grpId="0" animBg="1"/>
      <p:bldP spid="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4294967295"/>
          </p:nvPr>
        </p:nvSpPr>
        <p:spPr>
          <a:xfrm>
            <a:off x="8732228" y="6492876"/>
            <a:ext cx="411773" cy="365125"/>
          </a:xfrm>
          <a:prstGeom prst="rect">
            <a:avLst/>
          </a:prstGeom>
        </p:spPr>
        <p:txBody>
          <a:bodyPr/>
          <a:lstStyle/>
          <a:p>
            <a:fld id="{358E1559-B2F4-41D6-8853-4E4F8E2FF4E3}" type="slidenum">
              <a:rPr lang="de-DE"/>
              <a:pPr/>
              <a:t>13</a:t>
            </a:fld>
            <a:endParaRPr lang="de-DE"/>
          </a:p>
        </p:txBody>
      </p:sp>
      <p:sp>
        <p:nvSpPr>
          <p:cNvPr id="1306635" name="Rectangle 1035"/>
          <p:cNvSpPr>
            <a:spLocks noChangeArrowheads="1"/>
          </p:cNvSpPr>
          <p:nvPr/>
        </p:nvSpPr>
        <p:spPr bwMode="auto">
          <a:xfrm>
            <a:off x="762000" y="609600"/>
            <a:ext cx="6248400" cy="1292662"/>
          </a:xfrm>
          <a:prstGeom prst="rect">
            <a:avLst/>
          </a:prstGeom>
          <a:solidFill>
            <a:schemeClr val="bg1"/>
          </a:solidFill>
          <a:ln w="9525">
            <a:noFill/>
            <a:miter lim="800000"/>
            <a:headEnd/>
            <a:tailEnd/>
          </a:ln>
          <a:effectLst/>
        </p:spPr>
        <p:txBody>
          <a:bodyPr wrap="square" lIns="0" tIns="0" rIns="0" bIns="0" anchor="ctr">
            <a:spAutoFit/>
          </a:bodyPr>
          <a:lstStyle/>
          <a:p>
            <a:pPr algn="ctr">
              <a:lnSpc>
                <a:spcPct val="150000"/>
              </a:lnSpc>
              <a:spcBef>
                <a:spcPct val="0"/>
              </a:spcBef>
              <a:spcAft>
                <a:spcPct val="0"/>
              </a:spcAft>
              <a:buClrTx/>
              <a:buSzTx/>
              <a:buFont typeface="Wingdings" pitchFamily="2" charset="2"/>
              <a:buNone/>
            </a:pPr>
            <a:r>
              <a:rPr lang="de-DE" b="0">
                <a:solidFill>
                  <a:srgbClr val="003366"/>
                </a:solidFill>
              </a:rPr>
              <a:t>Die </a:t>
            </a:r>
            <a:r>
              <a:rPr lang="de-DE" sz="2000" b="1">
                <a:solidFill>
                  <a:srgbClr val="003366"/>
                </a:solidFill>
              </a:rPr>
              <a:t>kommerziellen Informationsmärkte </a:t>
            </a:r>
            <a:r>
              <a:rPr lang="de-DE" b="0">
                <a:solidFill>
                  <a:srgbClr val="003366"/>
                </a:solidFill>
              </a:rPr>
              <a:t>entscheiden, welches Wissen unter welchen Bedingungen als Informationsprodukte gehandelt, ausgetauscht werden </a:t>
            </a:r>
            <a:r>
              <a:rPr lang="de-DE" b="0" smtClean="0">
                <a:solidFill>
                  <a:srgbClr val="003366"/>
                </a:solidFill>
              </a:rPr>
              <a:t>soll,</a:t>
            </a:r>
            <a:endParaRPr lang="de-DE" b="0">
              <a:solidFill>
                <a:srgbClr val="003366"/>
              </a:solidFill>
            </a:endParaRPr>
          </a:p>
        </p:txBody>
      </p:sp>
      <p:grpSp>
        <p:nvGrpSpPr>
          <p:cNvPr id="10" name="Gruppieren 9"/>
          <p:cNvGrpSpPr/>
          <p:nvPr/>
        </p:nvGrpSpPr>
        <p:grpSpPr>
          <a:xfrm>
            <a:off x="281354" y="3845004"/>
            <a:ext cx="8370277" cy="2229841"/>
            <a:chOff x="281354" y="3845004"/>
            <a:chExt cx="8370277" cy="2229841"/>
          </a:xfrm>
        </p:grpSpPr>
        <p:sp>
          <p:nvSpPr>
            <p:cNvPr id="1306636" name="AutoShape 1036"/>
            <p:cNvSpPr>
              <a:spLocks noChangeArrowheads="1"/>
            </p:cNvSpPr>
            <p:nvPr/>
          </p:nvSpPr>
          <p:spPr bwMode="auto">
            <a:xfrm>
              <a:off x="1201615" y="3845004"/>
              <a:ext cx="7027985" cy="1107996"/>
            </a:xfrm>
            <a:prstGeom prst="wedgeRectCallout">
              <a:avLst>
                <a:gd name="adj1" fmla="val 15247"/>
                <a:gd name="adj2" fmla="val -138803"/>
              </a:avLst>
            </a:prstGeom>
            <a:solidFill>
              <a:srgbClr val="CCFFCC">
                <a:alpha val="49804"/>
              </a:srgbClr>
            </a:solidFill>
            <a:ln w="9525">
              <a:noFill/>
              <a:miter lim="800000"/>
              <a:headEnd/>
              <a:tailEnd/>
            </a:ln>
            <a:effectLst/>
          </p:spPr>
          <p:txBody>
            <a:bodyPr wrap="square" lIns="0" tIns="0" rIns="0" bIns="0">
              <a:spAutoFit/>
            </a:bodyPr>
            <a:lstStyle/>
            <a:p>
              <a:pPr algn="ctr">
                <a:spcBef>
                  <a:spcPct val="0"/>
                </a:spcBef>
                <a:spcAft>
                  <a:spcPct val="0"/>
                </a:spcAft>
                <a:buClrTx/>
                <a:buSzTx/>
                <a:buFont typeface="Wingdings" pitchFamily="2" charset="2"/>
                <a:buNone/>
              </a:pPr>
              <a:r>
                <a:rPr lang="de-DE" b="0">
                  <a:solidFill>
                    <a:srgbClr val="003366"/>
                  </a:solidFill>
                </a:rPr>
                <a:t>„die Bestimmungen im Bereich des Urheberrechts und der verwandten Schutzrechte [müssen] angepasst und ergänzt werden, um den </a:t>
              </a:r>
              <a:r>
                <a:rPr lang="de-DE" b="1">
                  <a:solidFill>
                    <a:srgbClr val="003366"/>
                  </a:solidFill>
                </a:rPr>
                <a:t>wirtschaftlichen Gegebenheiten</a:t>
              </a:r>
              <a:r>
                <a:rPr lang="de-DE" b="0">
                  <a:solidFill>
                    <a:srgbClr val="003366"/>
                  </a:solidFill>
                </a:rPr>
                <a:t>, z. B. den </a:t>
              </a:r>
              <a:r>
                <a:rPr lang="de-DE" b="1">
                  <a:solidFill>
                    <a:srgbClr val="003366"/>
                  </a:solidFill>
                </a:rPr>
                <a:t>neuen Formen der Verwertung</a:t>
              </a:r>
              <a:r>
                <a:rPr lang="de-DE" b="0">
                  <a:solidFill>
                    <a:srgbClr val="003366"/>
                  </a:solidFill>
                </a:rPr>
                <a:t>, in angemessener Weise Rechnung zu tragen“ </a:t>
              </a:r>
            </a:p>
          </p:txBody>
        </p:sp>
        <p:sp>
          <p:nvSpPr>
            <p:cNvPr id="1306637" name="Rectangle 1037"/>
            <p:cNvSpPr>
              <a:spLocks noChangeArrowheads="1"/>
            </p:cNvSpPr>
            <p:nvPr/>
          </p:nvSpPr>
          <p:spPr bwMode="auto">
            <a:xfrm>
              <a:off x="281354" y="5334000"/>
              <a:ext cx="8370277" cy="740845"/>
            </a:xfrm>
            <a:prstGeom prst="rect">
              <a:avLst/>
            </a:prstGeom>
            <a:solidFill>
              <a:schemeClr val="bg1"/>
            </a:solidFill>
            <a:ln w="12700">
              <a:noFill/>
              <a:miter lim="800000"/>
              <a:headEnd/>
              <a:tailEnd/>
            </a:ln>
            <a:effectLst/>
          </p:spPr>
          <p:txBody>
            <a:bodyPr lIns="90000" tIns="46800" rIns="90000" bIns="46800">
              <a:spAutoFit/>
            </a:bodyPr>
            <a:lstStyle/>
            <a:p>
              <a:pPr algn="ctr"/>
              <a:r>
                <a:rPr lang="de-DE" sz="1400" b="1"/>
                <a:t>Richtlinie 2001/29/EG </a:t>
              </a:r>
              <a:r>
                <a:rPr lang="de-DE" sz="1400" b="0"/>
                <a:t>des Europäischen Parlaments und des Rates vom 22. Mai 2001 zur Harmonisierung bestimmter Aspekte des Urheberrechts und der verwandten Schutzrechte in der Informationsgesellschaft</a:t>
              </a:r>
            </a:p>
          </p:txBody>
        </p:sp>
      </p:grpSp>
      <p:sp>
        <p:nvSpPr>
          <p:cNvPr id="8"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Koalition von Wirtschaft und Politik (market </a:t>
            </a:r>
            <a:r>
              <a:rPr lang="de-DE" sz="2600" smtClean="0">
                <a:solidFill>
                  <a:schemeClr val="bg1"/>
                </a:solidFill>
              </a:rPr>
              <a:t>und</a:t>
            </a:r>
            <a:r>
              <a:rPr lang="de-DE" sz="2600" i="1" smtClean="0">
                <a:solidFill>
                  <a:schemeClr val="bg1"/>
                </a:solidFill>
              </a:rPr>
              <a:t> law)</a:t>
            </a:r>
            <a:endParaRPr lang="de-DE" sz="2600" i="1">
              <a:solidFill>
                <a:schemeClr val="bg1"/>
              </a:solidFill>
            </a:endParaRPr>
          </a:p>
        </p:txBody>
      </p:sp>
      <p:sp>
        <p:nvSpPr>
          <p:cNvPr id="9" name="Rectangle 1035"/>
          <p:cNvSpPr>
            <a:spLocks noChangeArrowheads="1"/>
          </p:cNvSpPr>
          <p:nvPr/>
        </p:nvSpPr>
        <p:spPr bwMode="auto">
          <a:xfrm>
            <a:off x="2971800" y="2057400"/>
            <a:ext cx="5908431" cy="877163"/>
          </a:xfrm>
          <a:prstGeom prst="rect">
            <a:avLst/>
          </a:prstGeom>
          <a:solidFill>
            <a:schemeClr val="bg1"/>
          </a:solidFill>
          <a:ln w="9525">
            <a:noFill/>
            <a:miter lim="800000"/>
            <a:headEnd/>
            <a:tailEnd/>
          </a:ln>
          <a:effectLst/>
        </p:spPr>
        <p:txBody>
          <a:bodyPr lIns="0" tIns="0" rIns="0" bIns="0" anchor="ctr">
            <a:spAutoFit/>
          </a:bodyPr>
          <a:lstStyle/>
          <a:p>
            <a:pPr>
              <a:lnSpc>
                <a:spcPct val="150000"/>
              </a:lnSpc>
            </a:pPr>
            <a:r>
              <a:rPr lang="de-DE" b="0" smtClean="0">
                <a:solidFill>
                  <a:srgbClr val="003366"/>
                </a:solidFill>
              </a:rPr>
              <a:t>und die </a:t>
            </a:r>
            <a:r>
              <a:rPr lang="de-DE" sz="2000" b="1" smtClean="0">
                <a:solidFill>
                  <a:srgbClr val="003366"/>
                </a:solidFill>
              </a:rPr>
              <a:t>Politik</a:t>
            </a:r>
            <a:r>
              <a:rPr lang="de-DE" b="0" smtClean="0">
                <a:solidFill>
                  <a:srgbClr val="003366"/>
                </a:solidFill>
              </a:rPr>
              <a:t> setzt die Rahmenbedingungen, unter denen diese Märkte funktionieren sollen.</a:t>
            </a:r>
            <a:endParaRPr lang="de-DE" b="0">
              <a:solidFill>
                <a:srgbClr val="003366"/>
              </a:solidFill>
            </a:endParaRPr>
          </a:p>
        </p:txBody>
      </p:sp>
      <p:sp>
        <p:nvSpPr>
          <p:cNvPr id="11" name="Pfeil nach links 10"/>
          <p:cNvSpPr/>
          <p:nvPr/>
        </p:nvSpPr>
        <p:spPr bwMode="auto">
          <a:xfrm>
            <a:off x="3048000" y="2590800"/>
            <a:ext cx="2057400" cy="1143821"/>
          </a:xfrm>
          <a:prstGeom prst="lef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pitchFamily="34" charset="0"/>
              </a:rPr>
              <a:t>Mit</a:t>
            </a:r>
            <a:r>
              <a:rPr kumimoji="0" lang="de-DE" sz="1800" b="0" i="0" u="none" strike="noStrike" cap="none" normalizeH="0" smtClean="0">
                <a:ln>
                  <a:noFill/>
                </a:ln>
                <a:solidFill>
                  <a:schemeClr val="bg1"/>
                </a:solidFill>
                <a:effectLst/>
                <a:latin typeface="Arial" pitchFamily="34" charset="0"/>
              </a:rPr>
              <a:t> der Konsequenz</a:t>
            </a:r>
            <a:endParaRPr kumimoji="0" lang="de-DE" sz="1800" b="0" i="0" u="none" strike="noStrike" cap="none" normalizeH="0" baseline="0" smtClean="0">
              <a:ln>
                <a:noFill/>
              </a:ln>
              <a:solidFill>
                <a:schemeClr val="bg1"/>
              </a:solidFill>
              <a:effectLst/>
              <a:latin typeface="Arial" pitchFamily="34" charset="0"/>
            </a:endParaRPr>
          </a:p>
        </p:txBody>
      </p:sp>
      <p:sp>
        <p:nvSpPr>
          <p:cNvPr id="12" name="Text Box 1027"/>
          <p:cNvSpPr txBox="1">
            <a:spLocks noChangeArrowheads="1"/>
          </p:cNvSpPr>
          <p:nvPr/>
        </p:nvSpPr>
        <p:spPr bwMode="auto">
          <a:xfrm>
            <a:off x="228600" y="2819400"/>
            <a:ext cx="2743200" cy="646331"/>
          </a:xfrm>
          <a:prstGeom prst="rect">
            <a:avLst/>
          </a:prstGeom>
          <a:solidFill>
            <a:schemeClr val="bg1"/>
          </a:solidFill>
          <a:ln w="12700">
            <a:noFill/>
            <a:miter lim="800000"/>
            <a:headEnd type="none" w="sm" len="sm"/>
            <a:tailEnd type="none" w="sm" len="sm"/>
          </a:ln>
          <a:effectLst/>
        </p:spPr>
        <p:txBody>
          <a:bodyPr wrap="square">
            <a:spAutoFit/>
          </a:bodyPr>
          <a:lstStyle/>
          <a:p>
            <a:pPr algn="l">
              <a:lnSpc>
                <a:spcPct val="150000"/>
              </a:lnSpc>
              <a:spcBef>
                <a:spcPct val="50000"/>
              </a:spcBef>
              <a:spcAft>
                <a:spcPct val="0"/>
              </a:spcAft>
              <a:buClrTx/>
              <a:buSzTx/>
              <a:buFont typeface="Wingdings" pitchFamily="2" charset="2"/>
              <a:buNone/>
            </a:pPr>
            <a:r>
              <a:rPr lang="de-DE" sz="2400" b="1">
                <a:solidFill>
                  <a:srgbClr val="003366"/>
                </a:solidFill>
              </a:rPr>
              <a:t>d</a:t>
            </a:r>
            <a:r>
              <a:rPr lang="de-DE" sz="2400" b="1" smtClean="0">
                <a:solidFill>
                  <a:srgbClr val="003366"/>
                </a:solidFill>
              </a:rPr>
              <a:t>er Verknappung</a:t>
            </a:r>
            <a:endParaRPr lang="de-DE" sz="2400" b="1">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6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35" grpId="0" animBg="1"/>
      <p:bldP spid="9" grpId="1" animBg="1"/>
      <p:bldP spid="11" grpId="0" animBg="1"/>
      <p:bldP spid="1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3"/>
          <p:cNvSpPr>
            <a:spLocks noGrp="1"/>
          </p:cNvSpPr>
          <p:nvPr>
            <p:ph type="sldNum" sz="quarter" idx="4294967295"/>
          </p:nvPr>
        </p:nvSpPr>
        <p:spPr>
          <a:xfrm>
            <a:off x="8732228" y="6492876"/>
            <a:ext cx="411773" cy="365125"/>
          </a:xfrm>
          <a:prstGeom prst="rect">
            <a:avLst/>
          </a:prstGeom>
        </p:spPr>
        <p:txBody>
          <a:bodyPr/>
          <a:lstStyle/>
          <a:p>
            <a:fld id="{3FADFBAF-6F51-4E6E-AFD7-C320CE70ADE8}" type="slidenum">
              <a:rPr lang="de-DE"/>
              <a:pPr/>
              <a:t>14</a:t>
            </a:fld>
            <a:endParaRPr lang="de-DE"/>
          </a:p>
        </p:txBody>
      </p:sp>
      <p:sp>
        <p:nvSpPr>
          <p:cNvPr id="1183749" name="Rectangle 5"/>
          <p:cNvSpPr>
            <a:spLocks noChangeArrowheads="1"/>
          </p:cNvSpPr>
          <p:nvPr/>
        </p:nvSpPr>
        <p:spPr bwMode="auto">
          <a:xfrm>
            <a:off x="1055077" y="1682750"/>
            <a:ext cx="6471138" cy="886397"/>
          </a:xfrm>
          <a:prstGeom prst="rect">
            <a:avLst/>
          </a:prstGeom>
          <a:noFill/>
          <a:ln w="9525">
            <a:noFill/>
            <a:miter lim="800000"/>
            <a:headEnd/>
            <a:tailEnd/>
          </a:ln>
          <a:effectLst/>
        </p:spPr>
        <p:txBody>
          <a:bodyPr lIns="0" tIns="0" rIns="0" bIns="0" anchor="b">
            <a:spAutoFit/>
          </a:bodyPr>
          <a:lstStyle/>
          <a:p>
            <a:pPr algn="ctr">
              <a:lnSpc>
                <a:spcPct val="120000"/>
              </a:lnSpc>
              <a:spcBef>
                <a:spcPct val="0"/>
              </a:spcBef>
              <a:spcAft>
                <a:spcPct val="0"/>
              </a:spcAft>
              <a:buClrTx/>
              <a:buSzTx/>
              <a:buFontTx/>
              <a:buNone/>
            </a:pPr>
            <a:r>
              <a:rPr lang="de-DE" sz="2400" b="0">
                <a:solidFill>
                  <a:srgbClr val="003366"/>
                </a:solidFill>
              </a:rPr>
              <a:t>Intensivierung der Schutzrechte für die Verwertung geistigen Eigentums</a:t>
            </a:r>
          </a:p>
        </p:txBody>
      </p:sp>
      <p:grpSp>
        <p:nvGrpSpPr>
          <p:cNvPr id="2" name="Group 6"/>
          <p:cNvGrpSpPr>
            <a:grpSpLocks/>
          </p:cNvGrpSpPr>
          <p:nvPr/>
        </p:nvGrpSpPr>
        <p:grpSpPr bwMode="auto">
          <a:xfrm>
            <a:off x="509954" y="3186115"/>
            <a:ext cx="7285892" cy="919163"/>
            <a:chOff x="348" y="2668"/>
            <a:chExt cx="4972" cy="579"/>
          </a:xfrm>
        </p:grpSpPr>
        <p:sp>
          <p:nvSpPr>
            <p:cNvPr id="1183751" name="Rectangle 7"/>
            <p:cNvSpPr>
              <a:spLocks noChangeArrowheads="1"/>
            </p:cNvSpPr>
            <p:nvPr/>
          </p:nvSpPr>
          <p:spPr bwMode="auto">
            <a:xfrm>
              <a:off x="348" y="3014"/>
              <a:ext cx="1693" cy="233"/>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technísch abzusichern</a:t>
              </a:r>
            </a:p>
          </p:txBody>
        </p:sp>
        <p:sp>
          <p:nvSpPr>
            <p:cNvPr id="1183752" name="Rectangle 8"/>
            <p:cNvSpPr>
              <a:spLocks noChangeArrowheads="1"/>
            </p:cNvSpPr>
            <p:nvPr/>
          </p:nvSpPr>
          <p:spPr bwMode="auto">
            <a:xfrm>
              <a:off x="3689" y="3014"/>
              <a:ext cx="1631" cy="233"/>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juristisch abzusichern</a:t>
              </a:r>
            </a:p>
          </p:txBody>
        </p:sp>
        <p:grpSp>
          <p:nvGrpSpPr>
            <p:cNvPr id="3" name="Group 9"/>
            <p:cNvGrpSpPr>
              <a:grpSpLocks/>
            </p:cNvGrpSpPr>
            <p:nvPr/>
          </p:nvGrpSpPr>
          <p:grpSpPr bwMode="auto">
            <a:xfrm>
              <a:off x="1536" y="2784"/>
              <a:ext cx="2688" cy="230"/>
              <a:chOff x="1536" y="1632"/>
              <a:chExt cx="2688" cy="230"/>
            </a:xfrm>
          </p:grpSpPr>
          <p:sp>
            <p:nvSpPr>
              <p:cNvPr id="1183754" name="Line 10"/>
              <p:cNvSpPr>
                <a:spLocks noChangeShapeType="1"/>
              </p:cNvSpPr>
              <p:nvPr/>
            </p:nvSpPr>
            <p:spPr bwMode="auto">
              <a:xfrm flipH="1">
                <a:off x="1536" y="1632"/>
                <a:ext cx="921" cy="0"/>
              </a:xfrm>
              <a:prstGeom prst="line">
                <a:avLst/>
              </a:prstGeom>
              <a:noFill/>
              <a:ln w="38100">
                <a:solidFill>
                  <a:schemeClr val="tx1"/>
                </a:solidFill>
                <a:round/>
                <a:headEnd/>
                <a:tailEnd/>
              </a:ln>
              <a:effectLst/>
            </p:spPr>
            <p:txBody>
              <a:bodyPr anchor="ctr">
                <a:spAutoFit/>
              </a:bodyPr>
              <a:lstStyle/>
              <a:p>
                <a:endParaRPr lang="de-DE"/>
              </a:p>
            </p:txBody>
          </p:sp>
          <p:sp>
            <p:nvSpPr>
              <p:cNvPr id="1183755" name="Line 11"/>
              <p:cNvSpPr>
                <a:spLocks noChangeShapeType="1"/>
              </p:cNvSpPr>
              <p:nvPr/>
            </p:nvSpPr>
            <p:spPr bwMode="auto">
              <a:xfrm>
                <a:off x="1536"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sp>
            <p:nvSpPr>
              <p:cNvPr id="1183756" name="Line 12"/>
              <p:cNvSpPr>
                <a:spLocks noChangeShapeType="1"/>
              </p:cNvSpPr>
              <p:nvPr/>
            </p:nvSpPr>
            <p:spPr bwMode="auto">
              <a:xfrm>
                <a:off x="3285" y="1632"/>
                <a:ext cx="939" cy="0"/>
              </a:xfrm>
              <a:prstGeom prst="line">
                <a:avLst/>
              </a:prstGeom>
              <a:noFill/>
              <a:ln w="38100">
                <a:solidFill>
                  <a:schemeClr val="tx1"/>
                </a:solidFill>
                <a:round/>
                <a:headEnd/>
                <a:tailEnd/>
              </a:ln>
              <a:effectLst/>
            </p:spPr>
            <p:txBody>
              <a:bodyPr anchor="ctr">
                <a:spAutoFit/>
              </a:bodyPr>
              <a:lstStyle/>
              <a:p>
                <a:endParaRPr lang="de-DE"/>
              </a:p>
            </p:txBody>
          </p:sp>
          <p:sp>
            <p:nvSpPr>
              <p:cNvPr id="1183757" name="Line 13"/>
              <p:cNvSpPr>
                <a:spLocks noChangeShapeType="1"/>
              </p:cNvSpPr>
              <p:nvPr/>
            </p:nvSpPr>
            <p:spPr bwMode="auto">
              <a:xfrm>
                <a:off x="4224"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grpSp>
        <p:sp>
          <p:nvSpPr>
            <p:cNvPr id="1183758" name="Rectangle 14"/>
            <p:cNvSpPr>
              <a:spLocks noChangeArrowheads="1"/>
            </p:cNvSpPr>
            <p:nvPr/>
          </p:nvSpPr>
          <p:spPr bwMode="auto">
            <a:xfrm>
              <a:off x="2028" y="2668"/>
              <a:ext cx="1955" cy="233"/>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smtClean="0">
                  <a:solidFill>
                    <a:schemeClr val="bg1"/>
                  </a:solidFill>
                  <a:cs typeface="Arial" pitchFamily="34" charset="0"/>
                </a:rPr>
                <a:t>Verknappungsinstrumente</a:t>
              </a:r>
              <a:endParaRPr lang="de-DE">
                <a:solidFill>
                  <a:schemeClr val="bg1"/>
                </a:solidFill>
                <a:cs typeface="Arial" pitchFamily="34" charset="0"/>
              </a:endParaRPr>
            </a:p>
          </p:txBody>
        </p:sp>
      </p:grpSp>
      <p:sp>
        <p:nvSpPr>
          <p:cNvPr id="15"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a:t>
            </a:r>
            <a:endParaRPr lang="de-DE" sz="2600" i="1">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3"/>
          <p:cNvSpPr>
            <a:spLocks noGrp="1"/>
          </p:cNvSpPr>
          <p:nvPr>
            <p:ph type="sldNum" sz="quarter" idx="4294967295"/>
          </p:nvPr>
        </p:nvSpPr>
        <p:spPr>
          <a:xfrm>
            <a:off x="8732228" y="6492876"/>
            <a:ext cx="411773" cy="365125"/>
          </a:xfrm>
          <a:prstGeom prst="rect">
            <a:avLst/>
          </a:prstGeom>
        </p:spPr>
        <p:txBody>
          <a:bodyPr/>
          <a:lstStyle/>
          <a:p>
            <a:fld id="{8B18BDC5-A48E-434C-B7D7-5E13B9D42EE8}" type="slidenum">
              <a:rPr lang="de-DE"/>
              <a:pPr/>
              <a:t>15</a:t>
            </a:fld>
            <a:endParaRPr lang="de-DE"/>
          </a:p>
        </p:txBody>
      </p:sp>
      <p:sp>
        <p:nvSpPr>
          <p:cNvPr id="1202189" name="Rectangle 13"/>
          <p:cNvSpPr>
            <a:spLocks noChangeArrowheads="1"/>
          </p:cNvSpPr>
          <p:nvPr/>
        </p:nvSpPr>
        <p:spPr bwMode="auto">
          <a:xfrm>
            <a:off x="509954" y="2514600"/>
            <a:ext cx="2697774" cy="1066800"/>
          </a:xfrm>
          <a:prstGeom prst="rect">
            <a:avLst/>
          </a:prstGeom>
          <a:solidFill>
            <a:srgbClr val="003366"/>
          </a:solidFill>
          <a:ln w="12700">
            <a:noFill/>
            <a:miter lim="800000"/>
            <a:headEnd/>
            <a:tailEnd/>
          </a:ln>
          <a:effectLst/>
        </p:spPr>
        <p:txBody>
          <a:bodyPr anchor="ctr">
            <a:spAutoFit/>
          </a:bodyPr>
          <a:lstStyle/>
          <a:p>
            <a:pPr algn="ctr">
              <a:spcBef>
                <a:spcPct val="0"/>
              </a:spcBef>
              <a:spcAft>
                <a:spcPct val="0"/>
              </a:spcAft>
              <a:buClrTx/>
              <a:buSzTx/>
              <a:buFont typeface="Monotype Sorts" pitchFamily="2" charset="2"/>
              <a:buNone/>
            </a:pPr>
            <a:r>
              <a:rPr lang="de-DE" sz="3200">
                <a:solidFill>
                  <a:schemeClr val="bg1"/>
                </a:solidFill>
                <a:cs typeface="Arial" pitchFamily="34" charset="0"/>
              </a:rPr>
              <a:t>technísch abzusichern</a:t>
            </a:r>
          </a:p>
        </p:txBody>
      </p:sp>
      <p:sp>
        <p:nvSpPr>
          <p:cNvPr id="1202190" name="Rectangle 14"/>
          <p:cNvSpPr>
            <a:spLocks noChangeArrowheads="1"/>
          </p:cNvSpPr>
          <p:nvPr/>
        </p:nvSpPr>
        <p:spPr bwMode="auto">
          <a:xfrm>
            <a:off x="5405804" y="2454276"/>
            <a:ext cx="2390398" cy="369332"/>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juristisch abzusichern</a:t>
            </a:r>
          </a:p>
        </p:txBody>
      </p:sp>
      <p:grpSp>
        <p:nvGrpSpPr>
          <p:cNvPr id="2" name="Group 15"/>
          <p:cNvGrpSpPr>
            <a:grpSpLocks/>
          </p:cNvGrpSpPr>
          <p:nvPr/>
        </p:nvGrpSpPr>
        <p:grpSpPr bwMode="auto">
          <a:xfrm>
            <a:off x="2250831" y="2089151"/>
            <a:ext cx="3938954" cy="365125"/>
            <a:chOff x="1536" y="1632"/>
            <a:chExt cx="2688" cy="230"/>
          </a:xfrm>
        </p:grpSpPr>
        <p:sp>
          <p:nvSpPr>
            <p:cNvPr id="1202192" name="Line 16"/>
            <p:cNvSpPr>
              <a:spLocks noChangeShapeType="1"/>
            </p:cNvSpPr>
            <p:nvPr/>
          </p:nvSpPr>
          <p:spPr bwMode="auto">
            <a:xfrm flipH="1">
              <a:off x="1536" y="1632"/>
              <a:ext cx="921" cy="0"/>
            </a:xfrm>
            <a:prstGeom prst="line">
              <a:avLst/>
            </a:prstGeom>
            <a:noFill/>
            <a:ln w="38100">
              <a:solidFill>
                <a:schemeClr val="tx1"/>
              </a:solidFill>
              <a:round/>
              <a:headEnd/>
              <a:tailEnd/>
            </a:ln>
            <a:effectLst/>
          </p:spPr>
          <p:txBody>
            <a:bodyPr anchor="ctr">
              <a:spAutoFit/>
            </a:bodyPr>
            <a:lstStyle/>
            <a:p>
              <a:endParaRPr lang="de-DE"/>
            </a:p>
          </p:txBody>
        </p:sp>
        <p:sp>
          <p:nvSpPr>
            <p:cNvPr id="1202193" name="Line 17"/>
            <p:cNvSpPr>
              <a:spLocks noChangeShapeType="1"/>
            </p:cNvSpPr>
            <p:nvPr/>
          </p:nvSpPr>
          <p:spPr bwMode="auto">
            <a:xfrm>
              <a:off x="1536"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sp>
          <p:nvSpPr>
            <p:cNvPr id="1202194" name="Line 18"/>
            <p:cNvSpPr>
              <a:spLocks noChangeShapeType="1"/>
            </p:cNvSpPr>
            <p:nvPr/>
          </p:nvSpPr>
          <p:spPr bwMode="auto">
            <a:xfrm>
              <a:off x="3285" y="1632"/>
              <a:ext cx="939" cy="0"/>
            </a:xfrm>
            <a:prstGeom prst="line">
              <a:avLst/>
            </a:prstGeom>
            <a:noFill/>
            <a:ln w="38100">
              <a:solidFill>
                <a:schemeClr val="tx1"/>
              </a:solidFill>
              <a:round/>
              <a:headEnd/>
              <a:tailEnd/>
            </a:ln>
            <a:effectLst/>
          </p:spPr>
          <p:txBody>
            <a:bodyPr anchor="ctr">
              <a:spAutoFit/>
            </a:bodyPr>
            <a:lstStyle/>
            <a:p>
              <a:endParaRPr lang="de-DE"/>
            </a:p>
          </p:txBody>
        </p:sp>
        <p:sp>
          <p:nvSpPr>
            <p:cNvPr id="1202195" name="Line 19"/>
            <p:cNvSpPr>
              <a:spLocks noChangeShapeType="1"/>
            </p:cNvSpPr>
            <p:nvPr/>
          </p:nvSpPr>
          <p:spPr bwMode="auto">
            <a:xfrm>
              <a:off x="4224"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grpSp>
      <p:sp>
        <p:nvSpPr>
          <p:cNvPr id="1202196" name="Rectangle 20"/>
          <p:cNvSpPr>
            <a:spLocks noChangeArrowheads="1"/>
          </p:cNvSpPr>
          <p:nvPr/>
        </p:nvSpPr>
        <p:spPr bwMode="auto">
          <a:xfrm>
            <a:off x="3341077" y="1905001"/>
            <a:ext cx="1620957" cy="369332"/>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auszuhandeln</a:t>
            </a:r>
          </a:p>
        </p:txBody>
      </p:sp>
      <p:sp>
        <p:nvSpPr>
          <p:cNvPr id="13"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 Technik</a:t>
            </a:r>
            <a:endParaRPr lang="de-DE" sz="2600" i="1">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4294967295"/>
          </p:nvPr>
        </p:nvSpPr>
        <p:spPr>
          <a:xfrm>
            <a:off x="8732228" y="6492876"/>
            <a:ext cx="411773" cy="365125"/>
          </a:xfrm>
          <a:prstGeom prst="rect">
            <a:avLst/>
          </a:prstGeom>
        </p:spPr>
        <p:txBody>
          <a:bodyPr/>
          <a:lstStyle/>
          <a:p>
            <a:fld id="{3549C35D-C3EC-4919-BB40-A0B9D111B210}" type="slidenum">
              <a:rPr lang="de-DE"/>
              <a:pPr/>
              <a:t>16</a:t>
            </a:fld>
            <a:endParaRPr lang="de-DE"/>
          </a:p>
        </p:txBody>
      </p:sp>
      <p:sp>
        <p:nvSpPr>
          <p:cNvPr id="1198087" name="Rectangle 7"/>
          <p:cNvSpPr>
            <a:spLocks noChangeArrowheads="1"/>
          </p:cNvSpPr>
          <p:nvPr/>
        </p:nvSpPr>
        <p:spPr bwMode="auto">
          <a:xfrm>
            <a:off x="281354" y="1295401"/>
            <a:ext cx="4642338" cy="379413"/>
          </a:xfrm>
          <a:prstGeom prst="rect">
            <a:avLst/>
          </a:prstGeom>
          <a:solidFill>
            <a:srgbClr val="F8F8F8"/>
          </a:solidFill>
          <a:ln w="9525">
            <a:noFill/>
            <a:miter lim="800000"/>
            <a:headEnd/>
            <a:tailEnd/>
          </a:ln>
        </p:spPr>
        <p:txBody>
          <a:bodyPr lIns="18000" tIns="10800" rIns="18000" bIns="10800">
            <a:spAutoFit/>
          </a:bodyPr>
          <a:lstStyle/>
          <a:p>
            <a:pPr algn="ctr">
              <a:lnSpc>
                <a:spcPct val="90000"/>
              </a:lnSpc>
              <a:spcBef>
                <a:spcPct val="0"/>
              </a:spcBef>
              <a:spcAft>
                <a:spcPct val="0"/>
              </a:spcAft>
              <a:buClrTx/>
              <a:buSzTx/>
              <a:buFontTx/>
              <a:buNone/>
            </a:pPr>
            <a:r>
              <a:rPr lang="de-DE" sz="2600" b="0" i="1">
                <a:solidFill>
                  <a:srgbClr val="003366"/>
                </a:solidFill>
              </a:rPr>
              <a:t>Digital Rights Management</a:t>
            </a:r>
          </a:p>
        </p:txBody>
      </p:sp>
      <p:sp>
        <p:nvSpPr>
          <p:cNvPr id="1198088" name="AutoShape 8"/>
          <p:cNvSpPr>
            <a:spLocks noChangeArrowheads="1"/>
          </p:cNvSpPr>
          <p:nvPr/>
        </p:nvSpPr>
        <p:spPr bwMode="auto">
          <a:xfrm>
            <a:off x="281354" y="1981200"/>
            <a:ext cx="3798277" cy="2123658"/>
          </a:xfrm>
          <a:prstGeom prst="wedgeRectCallout">
            <a:avLst>
              <a:gd name="adj1" fmla="val -542"/>
              <a:gd name="adj2" fmla="val -50833"/>
            </a:avLst>
          </a:prstGeom>
          <a:solidFill>
            <a:srgbClr val="DDDDDD">
              <a:alpha val="50000"/>
            </a:srgbClr>
          </a:solidFill>
          <a:ln w="12700">
            <a:noFill/>
            <a:miter lim="800000"/>
            <a:headEnd/>
            <a:tailEnd/>
          </a:ln>
          <a:effectLst/>
        </p:spPr>
        <p:txBody>
          <a:bodyPr>
            <a:spAutoFit/>
          </a:bodyPr>
          <a:lstStyle/>
          <a:p>
            <a:pPr algn="ctr">
              <a:spcBef>
                <a:spcPct val="0"/>
              </a:spcBef>
              <a:spcAft>
                <a:spcPct val="0"/>
              </a:spcAft>
              <a:buClrTx/>
              <a:buSzTx/>
              <a:buFont typeface="Monotype Sorts" pitchFamily="2" charset="2"/>
              <a:buNone/>
            </a:pPr>
            <a:r>
              <a:rPr lang="de-DE" b="0">
                <a:solidFill>
                  <a:srgbClr val="003366"/>
                </a:solidFill>
                <a:cs typeface="Arial" pitchFamily="34" charset="0"/>
              </a:rPr>
              <a:t>wird zunehmend im </a:t>
            </a:r>
            <a:r>
              <a:rPr lang="de-DE" sz="2400">
                <a:solidFill>
                  <a:srgbClr val="003366"/>
                </a:solidFill>
                <a:cs typeface="Arial" pitchFamily="34" charset="0"/>
              </a:rPr>
              <a:t>Unterhaltungsbereich</a:t>
            </a:r>
            <a:r>
              <a:rPr lang="de-DE" b="0">
                <a:solidFill>
                  <a:srgbClr val="003366"/>
                </a:solidFill>
                <a:cs typeface="Arial" pitchFamily="34" charset="0"/>
              </a:rPr>
              <a:t> verwendet:</a:t>
            </a:r>
          </a:p>
          <a:p>
            <a:pPr algn="ctr">
              <a:spcBef>
                <a:spcPct val="0"/>
              </a:spcBef>
              <a:spcAft>
                <a:spcPct val="0"/>
              </a:spcAft>
              <a:buClrTx/>
              <a:buSzTx/>
              <a:buFont typeface="Monotype Sorts" pitchFamily="2" charset="2"/>
              <a:buNone/>
            </a:pPr>
            <a:r>
              <a:rPr lang="de-DE" b="0">
                <a:solidFill>
                  <a:srgbClr val="003366"/>
                </a:solidFill>
                <a:cs typeface="Arial" pitchFamily="34" charset="0"/>
              </a:rPr>
              <a:t>Musik (kommerzielle Musikbörsen)</a:t>
            </a:r>
          </a:p>
          <a:p>
            <a:pPr algn="ctr">
              <a:spcBef>
                <a:spcPct val="0"/>
              </a:spcBef>
              <a:spcAft>
                <a:spcPct val="0"/>
              </a:spcAft>
              <a:buClrTx/>
              <a:buSzTx/>
              <a:buFont typeface="Monotype Sorts" pitchFamily="2" charset="2"/>
              <a:buNone/>
            </a:pPr>
            <a:r>
              <a:rPr lang="de-DE" b="0">
                <a:solidFill>
                  <a:srgbClr val="003366"/>
                </a:solidFill>
                <a:cs typeface="Arial" pitchFamily="34" charset="0"/>
              </a:rPr>
              <a:t>Videos, Spiele.</a:t>
            </a:r>
          </a:p>
          <a:p>
            <a:pPr algn="ctr">
              <a:spcBef>
                <a:spcPct val="0"/>
              </a:spcBef>
              <a:spcAft>
                <a:spcPct val="0"/>
              </a:spcAft>
              <a:buClrTx/>
              <a:buSzTx/>
              <a:buFont typeface="Monotype Sorts" pitchFamily="2" charset="2"/>
              <a:buNone/>
            </a:pPr>
            <a:r>
              <a:rPr lang="de-DE" b="0">
                <a:solidFill>
                  <a:srgbClr val="003366"/>
                </a:solidFill>
                <a:cs typeface="Arial" pitchFamily="34" charset="0"/>
              </a:rPr>
              <a:t>Klingeltöne: Mobile Telefone,</a:t>
            </a:r>
          </a:p>
          <a:p>
            <a:pPr algn="ctr">
              <a:spcBef>
                <a:spcPct val="0"/>
              </a:spcBef>
              <a:spcAft>
                <a:spcPct val="0"/>
              </a:spcAft>
              <a:buClrTx/>
              <a:buSzTx/>
              <a:buFont typeface="Monotype Sorts" pitchFamily="2" charset="2"/>
              <a:buNone/>
            </a:pPr>
            <a:r>
              <a:rPr lang="de-DE" b="0">
                <a:solidFill>
                  <a:srgbClr val="003366"/>
                </a:solidFill>
                <a:cs typeface="Arial" pitchFamily="34" charset="0"/>
              </a:rPr>
              <a:t>...</a:t>
            </a:r>
          </a:p>
        </p:txBody>
      </p:sp>
      <p:sp>
        <p:nvSpPr>
          <p:cNvPr id="1198089" name="AutoShape 9"/>
          <p:cNvSpPr>
            <a:spLocks noChangeArrowheads="1"/>
          </p:cNvSpPr>
          <p:nvPr/>
        </p:nvSpPr>
        <p:spPr bwMode="auto">
          <a:xfrm>
            <a:off x="5486400" y="1828800"/>
            <a:ext cx="3165231" cy="2585323"/>
          </a:xfrm>
          <a:prstGeom prst="wedgeRectCallout">
            <a:avLst>
              <a:gd name="adj1" fmla="val -42685"/>
              <a:gd name="adj2" fmla="val -47130"/>
            </a:avLst>
          </a:prstGeom>
          <a:solidFill>
            <a:srgbClr val="DDDDDD">
              <a:alpha val="50000"/>
            </a:srgbClr>
          </a:solidFill>
          <a:ln w="12700">
            <a:noFill/>
            <a:miter lim="800000"/>
            <a:headEnd/>
            <a:tailEnd/>
          </a:ln>
          <a:effectLst/>
        </p:spPr>
        <p:txBody>
          <a:bodyPr>
            <a:spAutoFit/>
          </a:bodyPr>
          <a:lstStyle/>
          <a:p>
            <a:pPr algn="ctr">
              <a:spcBef>
                <a:spcPct val="0"/>
              </a:spcBef>
              <a:spcAft>
                <a:spcPct val="0"/>
              </a:spcAft>
              <a:buClrTx/>
              <a:buSzTx/>
              <a:buFont typeface="Monotype Sorts" pitchFamily="2" charset="2"/>
              <a:buNone/>
            </a:pPr>
            <a:r>
              <a:rPr lang="de-DE" b="0">
                <a:solidFill>
                  <a:srgbClr val="003366"/>
                </a:solidFill>
                <a:cs typeface="Arial" pitchFamily="34" charset="0"/>
              </a:rPr>
              <a:t>aber auch bei </a:t>
            </a:r>
            <a:r>
              <a:rPr lang="de-DE" sz="2400">
                <a:solidFill>
                  <a:srgbClr val="003366"/>
                </a:solidFill>
                <a:cs typeface="Arial" pitchFamily="34" charset="0"/>
              </a:rPr>
              <a:t>wissenschaftlicher (kommerzieller) Publikation</a:t>
            </a:r>
            <a:r>
              <a:rPr lang="de-DE" b="0">
                <a:solidFill>
                  <a:srgbClr val="003366"/>
                </a:solidFill>
                <a:cs typeface="Arial" pitchFamily="34" charset="0"/>
              </a:rPr>
              <a:t> und der Versorgung mit wissenschaftlicher und ausbildungsbezogener Literatur</a:t>
            </a:r>
          </a:p>
        </p:txBody>
      </p:sp>
      <p:sp>
        <p:nvSpPr>
          <p:cNvPr id="8"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 Technik</a:t>
            </a:r>
            <a:endParaRPr lang="de-DE" sz="2600"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1980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980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98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7" grpId="0" animBg="1" autoUpdateAnimBg="0"/>
      <p:bldP spid="1198088" grpId="0" animBg="1" autoUpdateAnimBg="0"/>
      <p:bldP spid="119808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4294967295"/>
          </p:nvPr>
        </p:nvSpPr>
        <p:spPr>
          <a:xfrm>
            <a:off x="8732228" y="6492876"/>
            <a:ext cx="411773" cy="365125"/>
          </a:xfrm>
          <a:prstGeom prst="rect">
            <a:avLst/>
          </a:prstGeom>
        </p:spPr>
        <p:txBody>
          <a:bodyPr/>
          <a:lstStyle/>
          <a:p>
            <a:fld id="{D6F52813-2248-49CD-AE56-7CDE84A2C054}" type="slidenum">
              <a:rPr lang="de-DE"/>
              <a:pPr/>
              <a:t>17</a:t>
            </a:fld>
            <a:endParaRPr lang="de-DE"/>
          </a:p>
        </p:txBody>
      </p:sp>
      <p:sp>
        <p:nvSpPr>
          <p:cNvPr id="1312771" name="Rectangle 3"/>
          <p:cNvSpPr>
            <a:spLocks noChangeArrowheads="1"/>
          </p:cNvSpPr>
          <p:nvPr/>
        </p:nvSpPr>
        <p:spPr bwMode="auto">
          <a:xfrm>
            <a:off x="562708" y="2743201"/>
            <a:ext cx="4009292" cy="1351406"/>
          </a:xfrm>
          <a:prstGeom prst="rect">
            <a:avLst/>
          </a:prstGeom>
          <a:solidFill>
            <a:srgbClr val="F8F8F8"/>
          </a:solidFill>
          <a:ln w="9525">
            <a:noFill/>
            <a:miter lim="800000"/>
            <a:headEnd/>
            <a:tailEnd/>
          </a:ln>
        </p:spPr>
        <p:txBody>
          <a:bodyPr lIns="18000" tIns="10800" rIns="18000" bIns="10800">
            <a:spAutoFit/>
          </a:bodyPr>
          <a:lstStyle/>
          <a:p>
            <a:pPr algn="ctr">
              <a:lnSpc>
                <a:spcPct val="120000"/>
              </a:lnSpc>
              <a:spcBef>
                <a:spcPct val="0"/>
              </a:spcBef>
              <a:spcAft>
                <a:spcPct val="0"/>
              </a:spcAft>
              <a:buClrTx/>
              <a:buSzTx/>
              <a:buFontTx/>
              <a:buNone/>
            </a:pPr>
            <a:r>
              <a:rPr lang="de-DE" b="0">
                <a:solidFill>
                  <a:srgbClr val="003366"/>
                </a:solidFill>
              </a:rPr>
              <a:t>DRM setzt Schranken außer kraft</a:t>
            </a:r>
            <a:br>
              <a:rPr lang="de-DE" b="0">
                <a:solidFill>
                  <a:srgbClr val="003366"/>
                </a:solidFill>
              </a:rPr>
            </a:br>
            <a:r>
              <a:rPr lang="de-DE" b="0">
                <a:solidFill>
                  <a:srgbClr val="003366"/>
                </a:solidFill>
              </a:rPr>
              <a:t>in Deutschland z.B. § 53 UrhG Privatkopie,</a:t>
            </a:r>
            <a:br>
              <a:rPr lang="de-DE" b="0">
                <a:solidFill>
                  <a:srgbClr val="003366"/>
                </a:solidFill>
              </a:rPr>
            </a:br>
            <a:r>
              <a:rPr lang="de-DE" b="0">
                <a:solidFill>
                  <a:srgbClr val="003366"/>
                </a:solidFill>
              </a:rPr>
              <a:t>aber auch § 52a UrhG</a:t>
            </a:r>
          </a:p>
        </p:txBody>
      </p:sp>
      <p:sp>
        <p:nvSpPr>
          <p:cNvPr id="1312772" name="Rectangle 4"/>
          <p:cNvSpPr>
            <a:spLocks noChangeArrowheads="1"/>
          </p:cNvSpPr>
          <p:nvPr/>
        </p:nvSpPr>
        <p:spPr bwMode="auto">
          <a:xfrm>
            <a:off x="281354" y="1295401"/>
            <a:ext cx="4642338" cy="379413"/>
          </a:xfrm>
          <a:prstGeom prst="rect">
            <a:avLst/>
          </a:prstGeom>
          <a:solidFill>
            <a:srgbClr val="F8F8F8"/>
          </a:solidFill>
          <a:ln w="9525">
            <a:noFill/>
            <a:miter lim="800000"/>
            <a:headEnd/>
            <a:tailEnd/>
          </a:ln>
        </p:spPr>
        <p:txBody>
          <a:bodyPr lIns="18000" tIns="10800" rIns="18000" bIns="10800">
            <a:spAutoFit/>
          </a:bodyPr>
          <a:lstStyle/>
          <a:p>
            <a:pPr algn="ctr">
              <a:lnSpc>
                <a:spcPct val="90000"/>
              </a:lnSpc>
              <a:spcBef>
                <a:spcPct val="0"/>
              </a:spcBef>
              <a:spcAft>
                <a:spcPct val="0"/>
              </a:spcAft>
              <a:buClrTx/>
              <a:buSzTx/>
              <a:buFontTx/>
              <a:buNone/>
            </a:pPr>
            <a:r>
              <a:rPr lang="de-DE" sz="2600" b="0" i="1">
                <a:solidFill>
                  <a:srgbClr val="003366"/>
                </a:solidFill>
              </a:rPr>
              <a:t>Digital Rights Management</a:t>
            </a:r>
          </a:p>
        </p:txBody>
      </p:sp>
      <p:sp>
        <p:nvSpPr>
          <p:cNvPr id="1312775" name="Rectangle 7"/>
          <p:cNvSpPr>
            <a:spLocks noChangeArrowheads="1"/>
          </p:cNvSpPr>
          <p:nvPr/>
        </p:nvSpPr>
        <p:spPr bwMode="auto">
          <a:xfrm>
            <a:off x="4994031" y="2133600"/>
            <a:ext cx="3938954" cy="1089529"/>
          </a:xfrm>
          <a:prstGeom prst="rect">
            <a:avLst/>
          </a:prstGeom>
          <a:solidFill>
            <a:srgbClr val="F8F8F8"/>
          </a:solidFill>
          <a:ln w="12700">
            <a:noFill/>
            <a:miter lim="800000"/>
            <a:headEnd type="none" w="sm" len="sm"/>
            <a:tailEnd type="none" w="sm" len="sm"/>
          </a:ln>
          <a:effectLst/>
        </p:spPr>
        <p:txBody>
          <a:bodyPr>
            <a:spAutoFit/>
          </a:bodyPr>
          <a:lstStyle/>
          <a:p>
            <a:pPr algn="ctr">
              <a:lnSpc>
                <a:spcPct val="120000"/>
              </a:lnSpc>
              <a:spcBef>
                <a:spcPct val="0"/>
              </a:spcBef>
              <a:spcAft>
                <a:spcPct val="0"/>
              </a:spcAft>
              <a:buClrTx/>
              <a:buSzTx/>
              <a:buFont typeface="Wingdings" pitchFamily="2" charset="2"/>
              <a:buNone/>
            </a:pPr>
            <a:r>
              <a:rPr lang="de-DE" b="0">
                <a:solidFill>
                  <a:srgbClr val="003366"/>
                </a:solidFill>
              </a:rPr>
              <a:t>Starker „Code“ (DRM) kontrolliert somit nicht nur die Form, sondern auch den Inhalt – die Ideen</a:t>
            </a:r>
          </a:p>
        </p:txBody>
      </p:sp>
      <p:sp>
        <p:nvSpPr>
          <p:cNvPr id="8"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 Technik</a:t>
            </a:r>
            <a:endParaRPr lang="de-DE" sz="2600"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312772"/>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grpId="0" nodeType="afterEffect">
                                  <p:stCondLst>
                                    <p:cond delay="2000"/>
                                  </p:stCondLst>
                                  <p:childTnLst>
                                    <p:set>
                                      <p:cBhvr>
                                        <p:cTn id="9" dur="1" fill="hold">
                                          <p:stCondLst>
                                            <p:cond delay="499"/>
                                          </p:stCondLst>
                                        </p:cTn>
                                        <p:tgtEl>
                                          <p:spTgt spid="131277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31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1" grpId="0" animBg="1" autoUpdateAnimBg="0"/>
      <p:bldP spid="1312772" grpId="0" animBg="1" autoUpdateAnimBg="0"/>
      <p:bldP spid="131277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3"/>
          <p:cNvSpPr>
            <a:spLocks noGrp="1"/>
          </p:cNvSpPr>
          <p:nvPr>
            <p:ph type="sldNum" sz="quarter" idx="4294967295"/>
          </p:nvPr>
        </p:nvSpPr>
        <p:spPr>
          <a:xfrm>
            <a:off x="8732228" y="6492876"/>
            <a:ext cx="411773" cy="365125"/>
          </a:xfrm>
          <a:prstGeom prst="rect">
            <a:avLst/>
          </a:prstGeom>
        </p:spPr>
        <p:txBody>
          <a:bodyPr/>
          <a:lstStyle/>
          <a:p>
            <a:fld id="{A248D31E-F93F-4403-9DF1-E8DFB768019F}" type="slidenum">
              <a:rPr lang="de-DE"/>
              <a:pPr/>
              <a:t>18</a:t>
            </a:fld>
            <a:endParaRPr lang="de-DE"/>
          </a:p>
        </p:txBody>
      </p:sp>
      <p:sp>
        <p:nvSpPr>
          <p:cNvPr id="1206280" name="Rectangle 8"/>
          <p:cNvSpPr>
            <a:spLocks noChangeArrowheads="1"/>
          </p:cNvSpPr>
          <p:nvPr/>
        </p:nvSpPr>
        <p:spPr bwMode="auto">
          <a:xfrm>
            <a:off x="509954" y="2849564"/>
            <a:ext cx="2697774" cy="369332"/>
          </a:xfrm>
          <a:prstGeom prst="rect">
            <a:avLst/>
          </a:prstGeom>
          <a:solidFill>
            <a:srgbClr val="003366"/>
          </a:solidFill>
          <a:ln w="12700">
            <a:noFill/>
            <a:miter lim="800000"/>
            <a:headEnd/>
            <a:tailEnd/>
          </a:ln>
          <a:effectLst/>
        </p:spPr>
        <p:txBody>
          <a:bodyPr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technísch abzusichern</a:t>
            </a:r>
          </a:p>
        </p:txBody>
      </p:sp>
      <p:sp>
        <p:nvSpPr>
          <p:cNvPr id="1206281" name="Rectangle 9"/>
          <p:cNvSpPr>
            <a:spLocks noChangeArrowheads="1"/>
          </p:cNvSpPr>
          <p:nvPr/>
        </p:nvSpPr>
        <p:spPr bwMode="auto">
          <a:xfrm>
            <a:off x="4431323" y="2590801"/>
            <a:ext cx="3171092" cy="1311275"/>
          </a:xfrm>
          <a:prstGeom prst="rect">
            <a:avLst/>
          </a:prstGeom>
          <a:solidFill>
            <a:srgbClr val="003366"/>
          </a:solidFill>
          <a:ln w="12700">
            <a:noFill/>
            <a:miter lim="800000"/>
            <a:headEnd/>
            <a:tailEnd/>
          </a:ln>
          <a:effectLst/>
        </p:spPr>
        <p:txBody>
          <a:bodyPr anchor="ctr">
            <a:spAutoFit/>
          </a:bodyPr>
          <a:lstStyle/>
          <a:p>
            <a:pPr algn="ctr">
              <a:spcBef>
                <a:spcPct val="0"/>
              </a:spcBef>
              <a:spcAft>
                <a:spcPct val="0"/>
              </a:spcAft>
              <a:buClrTx/>
              <a:buSzTx/>
              <a:buFont typeface="Monotype Sorts" pitchFamily="2" charset="2"/>
              <a:buNone/>
            </a:pPr>
            <a:r>
              <a:rPr lang="de-DE" sz="4000">
                <a:solidFill>
                  <a:schemeClr val="bg1"/>
                </a:solidFill>
                <a:cs typeface="Arial" pitchFamily="34" charset="0"/>
              </a:rPr>
              <a:t>juristisch abzusichern</a:t>
            </a:r>
          </a:p>
        </p:txBody>
      </p:sp>
      <p:grpSp>
        <p:nvGrpSpPr>
          <p:cNvPr id="2" name="Group 10"/>
          <p:cNvGrpSpPr>
            <a:grpSpLocks/>
          </p:cNvGrpSpPr>
          <p:nvPr/>
        </p:nvGrpSpPr>
        <p:grpSpPr bwMode="auto">
          <a:xfrm>
            <a:off x="2250831" y="2089151"/>
            <a:ext cx="3938954" cy="365125"/>
            <a:chOff x="1536" y="1632"/>
            <a:chExt cx="2688" cy="230"/>
          </a:xfrm>
        </p:grpSpPr>
        <p:sp>
          <p:nvSpPr>
            <p:cNvPr id="1206283" name="Line 11"/>
            <p:cNvSpPr>
              <a:spLocks noChangeShapeType="1"/>
            </p:cNvSpPr>
            <p:nvPr/>
          </p:nvSpPr>
          <p:spPr bwMode="auto">
            <a:xfrm flipH="1">
              <a:off x="1536" y="1632"/>
              <a:ext cx="921" cy="0"/>
            </a:xfrm>
            <a:prstGeom prst="line">
              <a:avLst/>
            </a:prstGeom>
            <a:noFill/>
            <a:ln w="38100">
              <a:solidFill>
                <a:schemeClr val="tx1"/>
              </a:solidFill>
              <a:round/>
              <a:headEnd/>
              <a:tailEnd/>
            </a:ln>
            <a:effectLst/>
          </p:spPr>
          <p:txBody>
            <a:bodyPr anchor="ctr">
              <a:spAutoFit/>
            </a:bodyPr>
            <a:lstStyle/>
            <a:p>
              <a:endParaRPr lang="de-DE"/>
            </a:p>
          </p:txBody>
        </p:sp>
        <p:sp>
          <p:nvSpPr>
            <p:cNvPr id="1206284" name="Line 12"/>
            <p:cNvSpPr>
              <a:spLocks noChangeShapeType="1"/>
            </p:cNvSpPr>
            <p:nvPr/>
          </p:nvSpPr>
          <p:spPr bwMode="auto">
            <a:xfrm>
              <a:off x="1536"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sp>
          <p:nvSpPr>
            <p:cNvPr id="1206285" name="Line 13"/>
            <p:cNvSpPr>
              <a:spLocks noChangeShapeType="1"/>
            </p:cNvSpPr>
            <p:nvPr/>
          </p:nvSpPr>
          <p:spPr bwMode="auto">
            <a:xfrm>
              <a:off x="3285" y="1632"/>
              <a:ext cx="939" cy="0"/>
            </a:xfrm>
            <a:prstGeom prst="line">
              <a:avLst/>
            </a:prstGeom>
            <a:noFill/>
            <a:ln w="38100">
              <a:solidFill>
                <a:schemeClr val="tx1"/>
              </a:solidFill>
              <a:round/>
              <a:headEnd/>
              <a:tailEnd/>
            </a:ln>
            <a:effectLst/>
          </p:spPr>
          <p:txBody>
            <a:bodyPr anchor="ctr">
              <a:spAutoFit/>
            </a:bodyPr>
            <a:lstStyle/>
            <a:p>
              <a:endParaRPr lang="de-DE"/>
            </a:p>
          </p:txBody>
        </p:sp>
        <p:sp>
          <p:nvSpPr>
            <p:cNvPr id="1206286" name="Line 14"/>
            <p:cNvSpPr>
              <a:spLocks noChangeShapeType="1"/>
            </p:cNvSpPr>
            <p:nvPr/>
          </p:nvSpPr>
          <p:spPr bwMode="auto">
            <a:xfrm>
              <a:off x="4224"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grpSp>
      <p:sp>
        <p:nvSpPr>
          <p:cNvPr id="1206287" name="Rectangle 15"/>
          <p:cNvSpPr>
            <a:spLocks noChangeArrowheads="1"/>
          </p:cNvSpPr>
          <p:nvPr/>
        </p:nvSpPr>
        <p:spPr bwMode="auto">
          <a:xfrm>
            <a:off x="3341077" y="1905001"/>
            <a:ext cx="1620957" cy="369332"/>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auszuhandeln</a:t>
            </a:r>
          </a:p>
        </p:txBody>
      </p:sp>
      <p:sp>
        <p:nvSpPr>
          <p:cNvPr id="13"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 Urheberrecht </a:t>
            </a:r>
            <a:endParaRPr lang="de-DE" sz="2600" i="1">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b="1" i="1">
                <a:solidFill>
                  <a:schemeClr val="bg1"/>
                </a:solidFill>
              </a:rPr>
              <a:t>Urheberrecht -  Verwertungsrechte</a:t>
            </a:r>
          </a:p>
        </p:txBody>
      </p:sp>
      <p:pic>
        <p:nvPicPr>
          <p:cNvPr id="24579" name="Picture 3"/>
          <p:cNvPicPr>
            <a:picLocks noChangeAspect="1" noChangeArrowheads="1"/>
          </p:cNvPicPr>
          <p:nvPr/>
        </p:nvPicPr>
        <p:blipFill>
          <a:blip r:embed="rId3"/>
          <a:srcRect/>
          <a:stretch>
            <a:fillRect/>
          </a:stretch>
        </p:blipFill>
        <p:spPr bwMode="auto">
          <a:xfrm>
            <a:off x="557213" y="1076325"/>
            <a:ext cx="8029575" cy="37909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19"/>
          <p:cNvSpPr>
            <a:spLocks noChangeArrowheads="1"/>
          </p:cNvSpPr>
          <p:nvPr/>
        </p:nvSpPr>
        <p:spPr bwMode="auto">
          <a:xfrm>
            <a:off x="0" y="0"/>
            <a:ext cx="9144000" cy="7620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Informationswissenschaft im FB Informatik und Informationswissenschaft</a:t>
            </a:r>
            <a:endParaRPr lang="de-DE" sz="2600" i="1">
              <a:solidFill>
                <a:schemeClr val="bg1"/>
              </a:solidFill>
            </a:endParaRPr>
          </a:p>
        </p:txBody>
      </p:sp>
      <p:pic>
        <p:nvPicPr>
          <p:cNvPr id="17" name="Picture 2"/>
          <p:cNvPicPr>
            <a:picLocks noChangeAspect="1" noChangeArrowheads="1"/>
          </p:cNvPicPr>
          <p:nvPr/>
        </p:nvPicPr>
        <p:blipFill>
          <a:blip r:embed="rId3"/>
          <a:srcRect/>
          <a:stretch>
            <a:fillRect/>
          </a:stretch>
        </p:blipFill>
        <p:spPr bwMode="auto">
          <a:xfrm>
            <a:off x="135502" y="914400"/>
            <a:ext cx="4296213" cy="5334000"/>
          </a:xfrm>
          <a:prstGeom prst="rect">
            <a:avLst/>
          </a:prstGeom>
          <a:noFill/>
          <a:ln w="12700" cap="flat" cmpd="sng">
            <a:noFill/>
            <a:prstDash val="solid"/>
            <a:miter lim="800000"/>
            <a:headEnd/>
            <a:tailEnd/>
          </a:ln>
          <a:effectLst/>
        </p:spPr>
      </p:pic>
      <p:pic>
        <p:nvPicPr>
          <p:cNvPr id="18" name="Picture 3"/>
          <p:cNvPicPr>
            <a:picLocks noChangeAspect="1" noChangeArrowheads="1"/>
          </p:cNvPicPr>
          <p:nvPr/>
        </p:nvPicPr>
        <p:blipFill>
          <a:blip r:embed="rId4"/>
          <a:srcRect/>
          <a:stretch>
            <a:fillRect/>
          </a:stretch>
        </p:blipFill>
        <p:spPr bwMode="auto">
          <a:xfrm>
            <a:off x="4724400" y="914400"/>
            <a:ext cx="4258509" cy="5334000"/>
          </a:xfrm>
          <a:prstGeom prst="rect">
            <a:avLst/>
          </a:prstGeom>
          <a:noFill/>
          <a:ln w="12700" cap="flat" cmpd="sng">
            <a:noFill/>
            <a:prstDash val="solid"/>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838200"/>
          </a:xfrm>
          <a:prstGeom prst="rect">
            <a:avLst/>
          </a:prstGeom>
          <a:solidFill>
            <a:srgbClr val="008080"/>
          </a:solidFill>
          <a:ln w="9525">
            <a:noFill/>
            <a:miter lim="800000"/>
            <a:headEnd/>
            <a:tailEnd/>
          </a:ln>
        </p:spPr>
        <p:txBody>
          <a:bodyPr/>
          <a:lstStyle/>
          <a:p>
            <a:pPr>
              <a:lnSpc>
                <a:spcPct val="90000"/>
              </a:lnSpc>
            </a:pPr>
            <a:r>
              <a:rPr lang="de-DE" sz="2600" i="1">
                <a:solidFill>
                  <a:schemeClr val="bg1"/>
                </a:solidFill>
              </a:rPr>
              <a:t>Intensivierung der Verwertung bedeutet </a:t>
            </a:r>
            <a:r>
              <a:rPr lang="de-DE" sz="2600" b="1" i="1">
                <a:solidFill>
                  <a:schemeClr val="bg1"/>
                </a:solidFill>
              </a:rPr>
              <a:t>Intensivierung der </a:t>
            </a:r>
            <a:r>
              <a:rPr lang="de-DE" sz="2600" b="1" i="1" smtClean="0">
                <a:solidFill>
                  <a:schemeClr val="bg1"/>
                </a:solidFill>
              </a:rPr>
              <a:t>Schutzrechte </a:t>
            </a:r>
            <a:r>
              <a:rPr lang="de-DE" sz="2600" i="1" smtClean="0">
                <a:solidFill>
                  <a:schemeClr val="bg1"/>
                </a:solidFill>
              </a:rPr>
              <a:t>mit der Konsequenz </a:t>
            </a:r>
            <a:r>
              <a:rPr lang="de-DE" sz="2600" b="1" i="1" smtClean="0">
                <a:solidFill>
                  <a:schemeClr val="bg1"/>
                </a:solidFill>
              </a:rPr>
              <a:t>der Verknappung</a:t>
            </a:r>
            <a:endParaRPr lang="de-DE" sz="2600" b="1" i="1">
              <a:solidFill>
                <a:schemeClr val="bg1"/>
              </a:solidFill>
            </a:endParaRPr>
          </a:p>
        </p:txBody>
      </p:sp>
      <p:sp>
        <p:nvSpPr>
          <p:cNvPr id="886792" name="Rectangle 8"/>
          <p:cNvSpPr>
            <a:spLocks noChangeArrowheads="1"/>
          </p:cNvSpPr>
          <p:nvPr/>
        </p:nvSpPr>
        <p:spPr bwMode="auto">
          <a:xfrm>
            <a:off x="1562100" y="1511300"/>
            <a:ext cx="7277100" cy="576263"/>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Zeitliche Ausdehnung der IPR-Schutzdauer (unterschiedlich bei der Patent- und Urheber-/Copyright-Regelung)</a:t>
            </a:r>
            <a:r>
              <a:rPr lang="de-DE" sz="2000">
                <a:solidFill>
                  <a:srgbClr val="003366"/>
                </a:solidFill>
              </a:rPr>
              <a:t> </a:t>
            </a:r>
          </a:p>
        </p:txBody>
      </p:sp>
      <p:sp>
        <p:nvSpPr>
          <p:cNvPr id="886793" name="Rectangle 9"/>
          <p:cNvSpPr>
            <a:spLocks noChangeArrowheads="1"/>
          </p:cNvSpPr>
          <p:nvPr/>
        </p:nvSpPr>
        <p:spPr bwMode="auto">
          <a:xfrm>
            <a:off x="1562100" y="2514600"/>
            <a:ext cx="7277100" cy="576263"/>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Ausdehnung der IPRs auf (Wissen über) lebende Objekte und Vorkommen in der Natur </a:t>
            </a:r>
          </a:p>
        </p:txBody>
      </p:sp>
      <p:sp>
        <p:nvSpPr>
          <p:cNvPr id="886794" name="Rectangle 10"/>
          <p:cNvSpPr>
            <a:spLocks noChangeArrowheads="1"/>
          </p:cNvSpPr>
          <p:nvPr/>
        </p:nvSpPr>
        <p:spPr bwMode="auto">
          <a:xfrm>
            <a:off x="1562100" y="3429000"/>
            <a:ext cx="7277100" cy="576263"/>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Ausdehnung der IPRs auf Software (in einer durchaus noch kontroversen Debatte) </a:t>
            </a:r>
          </a:p>
        </p:txBody>
      </p:sp>
      <p:sp>
        <p:nvSpPr>
          <p:cNvPr id="886795" name="Rectangle 11"/>
          <p:cNvSpPr>
            <a:spLocks noChangeArrowheads="1"/>
          </p:cNvSpPr>
          <p:nvPr/>
        </p:nvSpPr>
        <p:spPr bwMode="auto">
          <a:xfrm>
            <a:off x="1562100" y="4343400"/>
            <a:ext cx="7277100" cy="576263"/>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Einführung spezieller sui-generis-Regelungen, z.B. für Datenbanken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6792"/>
                                        </p:tgtEl>
                                        <p:attrNameLst>
                                          <p:attrName>style.visibility</p:attrName>
                                        </p:attrNameLst>
                                      </p:cBhvr>
                                      <p:to>
                                        <p:strVal val="visible"/>
                                      </p:to>
                                    </p:set>
                                    <p:animEffect transition="in" filter="wipe(left)">
                                      <p:cBhvr>
                                        <p:cTn id="7" dur="500"/>
                                        <p:tgtEl>
                                          <p:spTgt spid="8867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6793"/>
                                        </p:tgtEl>
                                        <p:attrNameLst>
                                          <p:attrName>style.visibility</p:attrName>
                                        </p:attrNameLst>
                                      </p:cBhvr>
                                      <p:to>
                                        <p:strVal val="visible"/>
                                      </p:to>
                                    </p:set>
                                    <p:animEffect transition="in" filter="wipe(left)">
                                      <p:cBhvr>
                                        <p:cTn id="12" dur="500"/>
                                        <p:tgtEl>
                                          <p:spTgt spid="8867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6794"/>
                                        </p:tgtEl>
                                        <p:attrNameLst>
                                          <p:attrName>style.visibility</p:attrName>
                                        </p:attrNameLst>
                                      </p:cBhvr>
                                      <p:to>
                                        <p:strVal val="visible"/>
                                      </p:to>
                                    </p:set>
                                    <p:animEffect transition="in" filter="wipe(left)">
                                      <p:cBhvr>
                                        <p:cTn id="17" dur="500"/>
                                        <p:tgtEl>
                                          <p:spTgt spid="8867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6795"/>
                                        </p:tgtEl>
                                        <p:attrNameLst>
                                          <p:attrName>style.visibility</p:attrName>
                                        </p:attrNameLst>
                                      </p:cBhvr>
                                      <p:to>
                                        <p:strVal val="visible"/>
                                      </p:to>
                                    </p:set>
                                    <p:animEffect transition="in" filter="wipe(left)">
                                      <p:cBhvr>
                                        <p:cTn id="22" dur="500"/>
                                        <p:tgtEl>
                                          <p:spTgt spid="886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2" grpId="0" animBg="1" autoUpdateAnimBg="0"/>
      <p:bldP spid="886793" grpId="0" animBg="1" autoUpdateAnimBg="0"/>
      <p:bldP spid="886794" grpId="0" animBg="1" autoUpdateAnimBg="0"/>
      <p:bldP spid="88679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42" name="Rectangle 10"/>
          <p:cNvSpPr>
            <a:spLocks noChangeArrowheads="1"/>
          </p:cNvSpPr>
          <p:nvPr/>
        </p:nvSpPr>
        <p:spPr bwMode="auto">
          <a:xfrm>
            <a:off x="1143000" y="1427163"/>
            <a:ext cx="7277100" cy="576262"/>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Senkung der Originalitäts- und Niveauansprüche für geistige Werke </a:t>
            </a:r>
          </a:p>
        </p:txBody>
      </p:sp>
      <p:sp>
        <p:nvSpPr>
          <p:cNvPr id="888843" name="Rectangle 11"/>
          <p:cNvSpPr>
            <a:spLocks noChangeArrowheads="1"/>
          </p:cNvSpPr>
          <p:nvPr/>
        </p:nvSpPr>
        <p:spPr bwMode="auto">
          <a:xfrm>
            <a:off x="1143000" y="2122488"/>
            <a:ext cx="7277100" cy="576262"/>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Ausdehnung der IPRs auf neue Gegenstände wie Geschäftsmodelle und –verfahren </a:t>
            </a:r>
          </a:p>
        </p:txBody>
      </p:sp>
      <p:sp>
        <p:nvSpPr>
          <p:cNvPr id="888844" name="Rectangle 12"/>
          <p:cNvSpPr>
            <a:spLocks noChangeArrowheads="1"/>
          </p:cNvSpPr>
          <p:nvPr/>
        </p:nvSpPr>
        <p:spPr bwMode="auto">
          <a:xfrm>
            <a:off x="1143000" y="2819400"/>
            <a:ext cx="7277100" cy="576263"/>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Ausweitung der exklusiven Publikations-/Verfügungsrechte der Urheber/Verwerter </a:t>
            </a:r>
          </a:p>
        </p:txBody>
      </p:sp>
      <p:sp>
        <p:nvSpPr>
          <p:cNvPr id="888845" name="Rectangle 13"/>
          <p:cNvSpPr>
            <a:spLocks noChangeArrowheads="1"/>
          </p:cNvSpPr>
          <p:nvPr/>
        </p:nvSpPr>
        <p:spPr bwMode="auto">
          <a:xfrm>
            <a:off x="1143000" y="4572000"/>
            <a:ext cx="7277100" cy="576262"/>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Tendenzielle Rücknahme der Schranken,vor allem in Bildung und Wissenschaft, aber auch mit Blick auf die Privatkopie </a:t>
            </a:r>
          </a:p>
        </p:txBody>
      </p:sp>
      <p:sp>
        <p:nvSpPr>
          <p:cNvPr id="888846" name="Rectangle 14"/>
          <p:cNvSpPr>
            <a:spLocks noChangeArrowheads="1"/>
          </p:cNvSpPr>
          <p:nvPr/>
        </p:nvSpPr>
        <p:spPr bwMode="auto">
          <a:xfrm>
            <a:off x="1143000" y="3581400"/>
            <a:ext cx="7277100" cy="852487"/>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Verstärkung der Schutzmechanismen durch technische Verfahren und gleichzeitig Schutz dieser technischen Maßnahmen </a:t>
            </a:r>
          </a:p>
        </p:txBody>
      </p:sp>
      <p:sp>
        <p:nvSpPr>
          <p:cNvPr id="8" name="Rectangle 2"/>
          <p:cNvSpPr>
            <a:spLocks noChangeArrowheads="1"/>
          </p:cNvSpPr>
          <p:nvPr/>
        </p:nvSpPr>
        <p:spPr bwMode="auto">
          <a:xfrm>
            <a:off x="0" y="0"/>
            <a:ext cx="9144000" cy="838200"/>
          </a:xfrm>
          <a:prstGeom prst="rect">
            <a:avLst/>
          </a:prstGeom>
          <a:solidFill>
            <a:srgbClr val="008080"/>
          </a:solidFill>
          <a:ln w="9525">
            <a:noFill/>
            <a:miter lim="800000"/>
            <a:headEnd/>
            <a:tailEnd/>
          </a:ln>
        </p:spPr>
        <p:txBody>
          <a:bodyPr/>
          <a:lstStyle/>
          <a:p>
            <a:pPr>
              <a:lnSpc>
                <a:spcPct val="90000"/>
              </a:lnSpc>
            </a:pPr>
            <a:r>
              <a:rPr lang="de-DE" sz="2600" i="1">
                <a:solidFill>
                  <a:schemeClr val="bg1"/>
                </a:solidFill>
              </a:rPr>
              <a:t>Intensivierung der Verwertung bedeutet </a:t>
            </a:r>
            <a:r>
              <a:rPr lang="de-DE" sz="2600" b="1" i="1">
                <a:solidFill>
                  <a:schemeClr val="bg1"/>
                </a:solidFill>
              </a:rPr>
              <a:t>Intensivierung der </a:t>
            </a:r>
            <a:r>
              <a:rPr lang="de-DE" sz="2600" b="1" i="1" smtClean="0">
                <a:solidFill>
                  <a:schemeClr val="bg1"/>
                </a:solidFill>
              </a:rPr>
              <a:t>Schutzrechte </a:t>
            </a:r>
            <a:r>
              <a:rPr lang="de-DE" sz="2600" i="1" smtClean="0">
                <a:solidFill>
                  <a:schemeClr val="bg1"/>
                </a:solidFill>
              </a:rPr>
              <a:t>mit der Konsequenz </a:t>
            </a:r>
            <a:r>
              <a:rPr lang="de-DE" sz="2600" b="1" i="1" smtClean="0">
                <a:solidFill>
                  <a:schemeClr val="bg1"/>
                </a:solidFill>
              </a:rPr>
              <a:t>der Verknappung</a:t>
            </a:r>
            <a:endParaRPr lang="de-DE" sz="2600" b="1" i="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8842"/>
                                        </p:tgtEl>
                                        <p:attrNameLst>
                                          <p:attrName>style.visibility</p:attrName>
                                        </p:attrNameLst>
                                      </p:cBhvr>
                                      <p:to>
                                        <p:strVal val="visible"/>
                                      </p:to>
                                    </p:set>
                                    <p:animEffect transition="in" filter="wipe(left)">
                                      <p:cBhvr>
                                        <p:cTn id="7" dur="500"/>
                                        <p:tgtEl>
                                          <p:spTgt spid="888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8843"/>
                                        </p:tgtEl>
                                        <p:attrNameLst>
                                          <p:attrName>style.visibility</p:attrName>
                                        </p:attrNameLst>
                                      </p:cBhvr>
                                      <p:to>
                                        <p:strVal val="visible"/>
                                      </p:to>
                                    </p:set>
                                    <p:animEffect transition="in" filter="wipe(left)">
                                      <p:cBhvr>
                                        <p:cTn id="12" dur="500"/>
                                        <p:tgtEl>
                                          <p:spTgt spid="8888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8844"/>
                                        </p:tgtEl>
                                        <p:attrNameLst>
                                          <p:attrName>style.visibility</p:attrName>
                                        </p:attrNameLst>
                                      </p:cBhvr>
                                      <p:to>
                                        <p:strVal val="visible"/>
                                      </p:to>
                                    </p:set>
                                    <p:animEffect transition="in" filter="wipe(left)">
                                      <p:cBhvr>
                                        <p:cTn id="17" dur="500"/>
                                        <p:tgtEl>
                                          <p:spTgt spid="8888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8846"/>
                                        </p:tgtEl>
                                        <p:attrNameLst>
                                          <p:attrName>style.visibility</p:attrName>
                                        </p:attrNameLst>
                                      </p:cBhvr>
                                      <p:to>
                                        <p:strVal val="visible"/>
                                      </p:to>
                                    </p:set>
                                    <p:animEffect transition="in" filter="wipe(left)">
                                      <p:cBhvr>
                                        <p:cTn id="22" dur="500"/>
                                        <p:tgtEl>
                                          <p:spTgt spid="8888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8845"/>
                                        </p:tgtEl>
                                        <p:attrNameLst>
                                          <p:attrName>style.visibility</p:attrName>
                                        </p:attrNameLst>
                                      </p:cBhvr>
                                      <p:to>
                                        <p:strVal val="visible"/>
                                      </p:to>
                                    </p:set>
                                    <p:animEffect transition="in" filter="wipe(left)">
                                      <p:cBhvr>
                                        <p:cTn id="27" dur="500"/>
                                        <p:tgtEl>
                                          <p:spTgt spid="888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42" grpId="0" animBg="1" autoUpdateAnimBg="0"/>
      <p:bldP spid="888843" grpId="0" animBg="1" autoUpdateAnimBg="0"/>
      <p:bldP spid="888844" grpId="0" animBg="1" autoUpdateAnimBg="0"/>
      <p:bldP spid="888845" grpId="0" animBg="1" autoUpdateAnimBg="0"/>
      <p:bldP spid="888846"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1143000"/>
            <a:ext cx="7239000" cy="480131"/>
          </a:xfrm>
          <a:prstGeom prst="rect">
            <a:avLst/>
          </a:prstGeom>
          <a:solidFill>
            <a:schemeClr val="bg1"/>
          </a:solidFill>
          <a:ln w="9525">
            <a:noFill/>
            <a:miter lim="800000"/>
            <a:headEnd/>
            <a:tailEnd/>
          </a:ln>
        </p:spPr>
        <p:txBody>
          <a:bodyPr wrap="square">
            <a:spAutoFit/>
          </a:bodyPr>
          <a:lstStyle/>
          <a:p>
            <a:pPr>
              <a:lnSpc>
                <a:spcPct val="90000"/>
              </a:lnSpc>
            </a:pPr>
            <a:endParaRPr lang="de-DE" sz="2800" i="1">
              <a:solidFill>
                <a:schemeClr val="tx1"/>
              </a:solidFill>
            </a:endParaRPr>
          </a:p>
        </p:txBody>
      </p:sp>
      <p:sp>
        <p:nvSpPr>
          <p:cNvPr id="878596" name="Rectangle 4"/>
          <p:cNvSpPr>
            <a:spLocks noChangeArrowheads="1"/>
          </p:cNvSpPr>
          <p:nvPr/>
        </p:nvSpPr>
        <p:spPr bwMode="auto">
          <a:xfrm>
            <a:off x="1905000" y="914400"/>
            <a:ext cx="5562600" cy="615553"/>
          </a:xfrm>
          <a:prstGeom prst="rect">
            <a:avLst/>
          </a:prstGeom>
          <a:solidFill>
            <a:srgbClr val="E9E9E9"/>
          </a:solidFill>
          <a:ln w="9525">
            <a:noFill/>
            <a:miter lim="800000"/>
            <a:headEnd/>
            <a:tailEnd/>
          </a:ln>
        </p:spPr>
        <p:txBody>
          <a:bodyPr lIns="0" tIns="0" rIns="0" bIns="0" anchor="ctr">
            <a:spAutoFit/>
          </a:bodyPr>
          <a:lstStyle/>
          <a:p>
            <a:pPr>
              <a:buFont typeface="Wingdings" pitchFamily="2" charset="2"/>
              <a:buNone/>
            </a:pPr>
            <a:r>
              <a:rPr lang="de-DE" sz="2000">
                <a:solidFill>
                  <a:schemeClr val="tx1"/>
                </a:solidFill>
              </a:rPr>
              <a:t>a</a:t>
            </a:r>
            <a:r>
              <a:rPr lang="de-DE" sz="2000" smtClean="0">
                <a:solidFill>
                  <a:schemeClr val="tx1"/>
                </a:solidFill>
              </a:rPr>
              <a:t>ls Ergebnis des „Ersten“ und „Zweiten Korbs“ – Gesetz geworden 2003 bzw. Anfang 2008</a:t>
            </a:r>
            <a:endParaRPr lang="de-DE" sz="2000">
              <a:solidFill>
                <a:schemeClr val="tx1"/>
              </a:solidFill>
            </a:endParaRPr>
          </a:p>
        </p:txBody>
      </p:sp>
      <p:sp>
        <p:nvSpPr>
          <p:cNvPr id="5" name="Rectangle 2"/>
          <p:cNvSpPr>
            <a:spLocks noChangeArrowheads="1"/>
          </p:cNvSpPr>
          <p:nvPr/>
        </p:nvSpPr>
        <p:spPr bwMode="auto">
          <a:xfrm>
            <a:off x="0" y="0"/>
            <a:ext cx="9144000" cy="609600"/>
          </a:xfrm>
          <a:prstGeom prst="rect">
            <a:avLst/>
          </a:prstGeom>
          <a:solidFill>
            <a:srgbClr val="008080"/>
          </a:solidFill>
          <a:ln w="9525">
            <a:noFill/>
            <a:miter lim="800000"/>
            <a:headEnd/>
            <a:tailEnd/>
          </a:ln>
        </p:spPr>
        <p:txBody>
          <a:bodyPr/>
          <a:lstStyle/>
          <a:p>
            <a:pPr>
              <a:lnSpc>
                <a:spcPct val="90000"/>
              </a:lnSpc>
            </a:pPr>
            <a:r>
              <a:rPr lang="de-DE" sz="2400" i="1" smtClean="0">
                <a:solidFill>
                  <a:schemeClr val="bg1"/>
                </a:solidFill>
              </a:rPr>
              <a:t>Aktuelle Probleme beim Umgang mit elektronischen Publikationen</a:t>
            </a:r>
            <a:endParaRPr lang="de-DE" sz="2400" i="1">
              <a:solidFill>
                <a:schemeClr val="bg1"/>
              </a:solidFill>
            </a:endParaRPr>
          </a:p>
        </p:txBody>
      </p:sp>
      <p:sp>
        <p:nvSpPr>
          <p:cNvPr id="6" name="Rectangle 6"/>
          <p:cNvSpPr>
            <a:spLocks noChangeArrowheads="1"/>
          </p:cNvSpPr>
          <p:nvPr/>
        </p:nvSpPr>
        <p:spPr bwMode="auto">
          <a:xfrm>
            <a:off x="533400" y="1752600"/>
            <a:ext cx="8305800" cy="4253739"/>
          </a:xfrm>
          <a:prstGeom prst="rect">
            <a:avLst/>
          </a:prstGeom>
          <a:solidFill>
            <a:srgbClr val="F8F8F8"/>
          </a:solidFill>
          <a:ln w="9525">
            <a:noFill/>
            <a:miter lim="800000"/>
            <a:headEnd/>
            <a:tailEnd/>
          </a:ln>
        </p:spPr>
        <p:txBody>
          <a:bodyPr lIns="18000" tIns="10800" rIns="18000" bIns="10800">
            <a:spAutoFit/>
          </a:bodyPr>
          <a:lstStyle/>
          <a:p>
            <a:pPr algn="l">
              <a:lnSpc>
                <a:spcPct val="150000"/>
              </a:lnSpc>
            </a:pPr>
            <a:r>
              <a:rPr lang="de-DE" b="1">
                <a:solidFill>
                  <a:srgbClr val="003366"/>
                </a:solidFill>
                <a:cs typeface="Times New Roman" pitchFamily="18" charset="0"/>
              </a:rPr>
              <a:t>§ 52a </a:t>
            </a:r>
            <a:r>
              <a:rPr lang="de-DE" sz="1600">
                <a:solidFill>
                  <a:srgbClr val="003366"/>
                </a:solidFill>
                <a:cs typeface="Times New Roman" pitchFamily="18" charset="0"/>
              </a:rPr>
              <a:t>Öffentliche </a:t>
            </a:r>
            <a:r>
              <a:rPr lang="de-DE" sz="1600" smtClean="0">
                <a:solidFill>
                  <a:srgbClr val="003366"/>
                </a:solidFill>
                <a:cs typeface="Times New Roman" pitchFamily="18" charset="0"/>
              </a:rPr>
              <a:t>Zugänglichmachung für </a:t>
            </a:r>
            <a:r>
              <a:rPr lang="de-DE" sz="1600">
                <a:solidFill>
                  <a:srgbClr val="003366"/>
                </a:solidFill>
                <a:cs typeface="Times New Roman" pitchFamily="18" charset="0"/>
              </a:rPr>
              <a:t>Unterricht und Forschung        </a:t>
            </a:r>
          </a:p>
          <a:p>
            <a:pPr algn="l">
              <a:buFont typeface="Wingdings" pitchFamily="2" charset="2"/>
              <a:buNone/>
            </a:pPr>
            <a:r>
              <a:rPr lang="de-DE" b="1" smtClean="0">
                <a:solidFill>
                  <a:srgbClr val="003366"/>
                </a:solidFill>
                <a:cs typeface="Times New Roman" pitchFamily="18" charset="0"/>
              </a:rPr>
              <a:t>§ </a:t>
            </a:r>
            <a:r>
              <a:rPr lang="de-DE" b="1" smtClean="0">
                <a:solidFill>
                  <a:srgbClr val="003366"/>
                </a:solidFill>
                <a:cs typeface="Times New Roman" pitchFamily="18" charset="0"/>
                <a:hlinkClick r:id="" action="ppaction://noaction"/>
              </a:rPr>
              <a:t>52b</a:t>
            </a:r>
            <a:r>
              <a:rPr lang="de-DE" b="1" smtClean="0">
                <a:solidFill>
                  <a:srgbClr val="003366"/>
                </a:solidFill>
                <a:cs typeface="Times New Roman" pitchFamily="18" charset="0"/>
              </a:rPr>
              <a:t> </a:t>
            </a:r>
            <a:r>
              <a:rPr lang="de-DE" sz="1600">
                <a:solidFill>
                  <a:srgbClr val="003366"/>
                </a:solidFill>
                <a:cs typeface="Times New Roman" pitchFamily="18" charset="0"/>
              </a:rPr>
              <a:t>(Entwurf) zur Wiedergabe von Werken an elektronischen Leseplätzen </a:t>
            </a:r>
            <a:r>
              <a:rPr lang="de-DE" sz="1600" smtClean="0">
                <a:solidFill>
                  <a:srgbClr val="003366"/>
                </a:solidFill>
                <a:cs typeface="Times New Roman" pitchFamily="18" charset="0"/>
              </a:rPr>
              <a:t>inBibliotheken</a:t>
            </a:r>
            <a:r>
              <a:rPr lang="de-DE" sz="1600">
                <a:solidFill>
                  <a:srgbClr val="003366"/>
                </a:solidFill>
                <a:cs typeface="Times New Roman" pitchFamily="18" charset="0"/>
              </a:rPr>
              <a:t>, Archiven und Museen</a:t>
            </a:r>
            <a:br>
              <a:rPr lang="de-DE" sz="1600">
                <a:solidFill>
                  <a:srgbClr val="003366"/>
                </a:solidFill>
                <a:cs typeface="Times New Roman" pitchFamily="18" charset="0"/>
              </a:rPr>
            </a:br>
            <a:r>
              <a:rPr lang="de-DE" b="1" smtClean="0">
                <a:solidFill>
                  <a:srgbClr val="003366"/>
                </a:solidFill>
                <a:cs typeface="Times New Roman" pitchFamily="18" charset="0"/>
              </a:rPr>
              <a:t>§</a:t>
            </a:r>
            <a:r>
              <a:rPr lang="de-DE" b="1" smtClean="0">
                <a:solidFill>
                  <a:srgbClr val="003366"/>
                </a:solidFill>
                <a:cs typeface="Times New Roman" pitchFamily="18" charset="0"/>
                <a:hlinkClick r:id="" action="ppaction://noaction"/>
              </a:rPr>
              <a:t> </a:t>
            </a:r>
            <a:r>
              <a:rPr lang="de-DE" b="1">
                <a:solidFill>
                  <a:srgbClr val="003366"/>
                </a:solidFill>
                <a:cs typeface="Times New Roman" pitchFamily="18" charset="0"/>
                <a:hlinkClick r:id="" action="ppaction://noaction"/>
              </a:rPr>
              <a:t>53a</a:t>
            </a:r>
            <a:r>
              <a:rPr lang="de-DE" b="1">
                <a:solidFill>
                  <a:srgbClr val="003366"/>
                </a:solidFill>
                <a:cs typeface="Times New Roman" pitchFamily="18" charset="0"/>
              </a:rPr>
              <a:t> </a:t>
            </a:r>
            <a:r>
              <a:rPr lang="de-DE" sz="1600">
                <a:solidFill>
                  <a:srgbClr val="003366"/>
                </a:solidFill>
                <a:cs typeface="Times New Roman" pitchFamily="18" charset="0"/>
              </a:rPr>
              <a:t>(Entwurf) zum Versand von digitalen Kopien</a:t>
            </a:r>
            <a:br>
              <a:rPr lang="de-DE" sz="16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53 Abs. 2 Nr. 2 UrhG zur Zulässigkeit elektronischer Archive</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95b UrhG zur Durchsetzung der Privatkopie bei technischen Schutzmaßnahmen </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31a UrhG (Entwurf) zu den unbekannten Nutzungsarten: Archivregelung</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Änderung des § 53 Abs. 5 UrhG zur Erweiterung des Rechts der elektronischen Archivkopie (§ 53 Abs. 2 Nr. 2 UrhG) auf elektronische Datenbankwerke</a:t>
            </a:r>
            <a:br>
              <a:rPr lang="de-DE" sz="1200">
                <a:solidFill>
                  <a:srgbClr val="003366"/>
                </a:solidFill>
                <a:cs typeface="Times New Roman" pitchFamily="18" charset="0"/>
              </a:rPr>
            </a:br>
            <a:r>
              <a:rPr lang="de-DE" sz="1200">
                <a:solidFill>
                  <a:srgbClr val="003366"/>
                </a:solidFill>
                <a:cs typeface="Times New Roman" pitchFamily="18" charset="0"/>
              </a:rPr>
              <a:t> </a:t>
            </a:r>
            <a:br>
              <a:rPr lang="de-DE" sz="1200">
                <a:solidFill>
                  <a:srgbClr val="003366"/>
                </a:solidFill>
                <a:cs typeface="Times New Roman" pitchFamily="18" charset="0"/>
              </a:rPr>
            </a:br>
            <a:r>
              <a:rPr lang="de-DE" sz="1200">
                <a:solidFill>
                  <a:srgbClr val="003366"/>
                </a:solidFill>
                <a:cs typeface="Times New Roman" pitchFamily="18" charset="0"/>
              </a:rPr>
              <a:t>§ 49 UrhG zu Elektronischen Pressespiegeln</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52a UrhG zur Verlängerung der Befristung in § 137k</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95b UrhG zur Neubewertung der technischen Schutzmaßnahmen (DRM) </a:t>
            </a:r>
            <a:r>
              <a:rPr lang="de-DE" sz="1600">
                <a:solidFill>
                  <a:srgbClr val="003366"/>
                </a:solidFill>
                <a:cs typeface="Times New Roman" pitchFamily="18" charset="0"/>
              </a:rPr>
              <a:t/>
            </a:r>
            <a:br>
              <a:rPr lang="de-DE" sz="1600">
                <a:solidFill>
                  <a:srgbClr val="003366"/>
                </a:solidFill>
                <a:cs typeface="Times New Roman" pitchFamily="18" charset="0"/>
              </a:rPr>
            </a:br>
            <a:endParaRPr lang="de-DE" sz="1600">
              <a:solidFill>
                <a:srgbClr val="003366"/>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8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6" grpId="0" animBg="1" autoUpdateAnimBg="0"/>
      <p:bldP spid="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812800"/>
          </a:xfrm>
          <a:prstGeom prst="rect">
            <a:avLst/>
          </a:prstGeom>
          <a:solidFill>
            <a:srgbClr val="008080"/>
          </a:solidFill>
          <a:ln w="9525">
            <a:noFill/>
            <a:miter lim="800000"/>
            <a:headEnd/>
            <a:tailEnd/>
          </a:ln>
        </p:spPr>
        <p:txBody>
          <a:bodyPr lIns="0" rIns="0">
            <a:spAutoFit/>
          </a:bodyPr>
          <a:lstStyle/>
          <a:p>
            <a:pPr>
              <a:lnSpc>
                <a:spcPct val="90000"/>
              </a:lnSpc>
            </a:pPr>
            <a:r>
              <a:rPr lang="de-DE" sz="2600" i="1">
                <a:solidFill>
                  <a:schemeClr val="bg1"/>
                </a:solidFill>
              </a:rPr>
              <a:t>Urheberrecht -  2. Korb – Probleme für Bildung und Wissen-schaft – Schranke in § 52a für Unterricht und Forschung</a:t>
            </a:r>
          </a:p>
        </p:txBody>
      </p:sp>
      <p:pic>
        <p:nvPicPr>
          <p:cNvPr id="890883" name="Picture 3"/>
          <p:cNvPicPr>
            <a:picLocks noChangeAspect="1" noChangeArrowheads="1"/>
          </p:cNvPicPr>
          <p:nvPr/>
        </p:nvPicPr>
        <p:blipFill>
          <a:blip r:embed="rId3"/>
          <a:srcRect/>
          <a:stretch>
            <a:fillRect/>
          </a:stretch>
        </p:blipFill>
        <p:spPr bwMode="auto">
          <a:xfrm rot="10800000" flipH="1" flipV="1">
            <a:off x="131763" y="1524000"/>
            <a:ext cx="7862887" cy="4572000"/>
          </a:xfrm>
          <a:prstGeom prst="rect">
            <a:avLst/>
          </a:prstGeom>
          <a:noFill/>
          <a:ln w="9525">
            <a:noFill/>
            <a:miter lim="800000"/>
            <a:headEnd/>
            <a:tailEnd/>
          </a:ln>
        </p:spPr>
      </p:pic>
      <p:sp>
        <p:nvSpPr>
          <p:cNvPr id="890884" name="AutoShape 4"/>
          <p:cNvSpPr>
            <a:spLocks noChangeArrowheads="1"/>
          </p:cNvSpPr>
          <p:nvPr/>
        </p:nvSpPr>
        <p:spPr bwMode="auto">
          <a:xfrm>
            <a:off x="115888" y="838200"/>
            <a:ext cx="2170112" cy="492125"/>
          </a:xfrm>
          <a:prstGeom prst="wedgeRectCallout">
            <a:avLst>
              <a:gd name="adj1" fmla="val 39440"/>
              <a:gd name="adj2" fmla="val 25581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nur kleine Teile eines Werkes</a:t>
            </a:r>
          </a:p>
        </p:txBody>
      </p:sp>
      <p:sp>
        <p:nvSpPr>
          <p:cNvPr id="890885" name="AutoShape 5"/>
          <p:cNvSpPr>
            <a:spLocks noChangeArrowheads="1"/>
          </p:cNvSpPr>
          <p:nvPr/>
        </p:nvSpPr>
        <p:spPr bwMode="auto">
          <a:xfrm>
            <a:off x="2782888" y="914400"/>
            <a:ext cx="2170112" cy="492125"/>
          </a:xfrm>
          <a:prstGeom prst="wedgeRectCallout">
            <a:avLst>
              <a:gd name="adj1" fmla="val -150380"/>
              <a:gd name="adj2" fmla="val 341773"/>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nur für die Nutzung IM Unterricht</a:t>
            </a:r>
          </a:p>
        </p:txBody>
      </p:sp>
      <p:sp>
        <p:nvSpPr>
          <p:cNvPr id="890886" name="AutoShape 6"/>
          <p:cNvSpPr>
            <a:spLocks noChangeArrowheads="1"/>
          </p:cNvSpPr>
          <p:nvPr/>
        </p:nvSpPr>
        <p:spPr bwMode="auto">
          <a:xfrm>
            <a:off x="6973888" y="2514600"/>
            <a:ext cx="2170112" cy="738188"/>
          </a:xfrm>
          <a:prstGeom prst="wedgeRectCallout">
            <a:avLst>
              <a:gd name="adj1" fmla="val -222958"/>
              <a:gd name="adj2" fmla="val 5943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nur für die bestimmt abgegrenzten Teilnehmer von Kursen</a:t>
            </a:r>
          </a:p>
        </p:txBody>
      </p:sp>
      <p:sp>
        <p:nvSpPr>
          <p:cNvPr id="890887" name="AutoShape 7"/>
          <p:cNvSpPr>
            <a:spLocks noChangeArrowheads="1"/>
          </p:cNvSpPr>
          <p:nvPr/>
        </p:nvSpPr>
        <p:spPr bwMode="auto">
          <a:xfrm>
            <a:off x="7239000" y="1676400"/>
            <a:ext cx="1828800" cy="733425"/>
          </a:xfrm>
          <a:prstGeom prst="wedgeRectCallout">
            <a:avLst>
              <a:gd name="adj1" fmla="val -313588"/>
              <a:gd name="adj2" fmla="val 30197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für die Nutzung genau definierter Forschungsgruppen</a:t>
            </a:r>
          </a:p>
        </p:txBody>
      </p:sp>
      <p:sp>
        <p:nvSpPr>
          <p:cNvPr id="890888" name="AutoShape 8"/>
          <p:cNvSpPr>
            <a:spLocks noChangeArrowheads="1"/>
          </p:cNvSpPr>
          <p:nvPr/>
        </p:nvSpPr>
        <p:spPr bwMode="auto">
          <a:xfrm>
            <a:off x="5526088" y="990600"/>
            <a:ext cx="2474912" cy="492125"/>
          </a:xfrm>
          <a:prstGeom prst="wedgeRectCallout">
            <a:avLst>
              <a:gd name="adj1" fmla="val -24648"/>
              <a:gd name="adj2" fmla="val 154616"/>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befristet bis Ende 2006 </a:t>
            </a:r>
            <a:r>
              <a:rPr lang="de-DE" sz="1600" smtClean="0">
                <a:solidFill>
                  <a:srgbClr val="000099"/>
                </a:solidFill>
              </a:rPr>
              <a:t>–verlängert </a:t>
            </a:r>
            <a:r>
              <a:rPr lang="de-DE" sz="1600">
                <a:solidFill>
                  <a:srgbClr val="000099"/>
                </a:solidFill>
              </a:rPr>
              <a:t>bis 2008</a:t>
            </a:r>
          </a:p>
        </p:txBody>
      </p:sp>
      <p:sp>
        <p:nvSpPr>
          <p:cNvPr id="890889" name="AutoShape 9"/>
          <p:cNvSpPr>
            <a:spLocks noChangeArrowheads="1"/>
          </p:cNvSpPr>
          <p:nvPr/>
        </p:nvSpPr>
        <p:spPr bwMode="auto">
          <a:xfrm>
            <a:off x="5830888" y="3124200"/>
            <a:ext cx="2322512" cy="733425"/>
          </a:xfrm>
          <a:prstGeom prst="wedgeRectCallout">
            <a:avLst>
              <a:gd name="adj1" fmla="val -199009"/>
              <a:gd name="adj2" fmla="val 221269"/>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ohne direktes oder indirektes kommerzielles Interesse</a:t>
            </a:r>
          </a:p>
        </p:txBody>
      </p:sp>
      <p:sp>
        <p:nvSpPr>
          <p:cNvPr id="890890" name="AutoShape 10"/>
          <p:cNvSpPr>
            <a:spLocks noChangeArrowheads="1"/>
          </p:cNvSpPr>
          <p:nvPr/>
        </p:nvSpPr>
        <p:spPr bwMode="auto">
          <a:xfrm>
            <a:off x="6973888" y="3886200"/>
            <a:ext cx="2170112" cy="984250"/>
          </a:xfrm>
          <a:prstGeom prst="wedgeRectCallout">
            <a:avLst>
              <a:gd name="adj1" fmla="val -201060"/>
              <a:gd name="adj2" fmla="val 9691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Nutzung in Schulen nur mit expliziter Zustimmung der Rechtsinhaber</a:t>
            </a:r>
          </a:p>
        </p:txBody>
      </p:sp>
      <p:sp>
        <p:nvSpPr>
          <p:cNvPr id="890891" name="AutoShape 11"/>
          <p:cNvSpPr>
            <a:spLocks noChangeArrowheads="1"/>
          </p:cNvSpPr>
          <p:nvPr/>
        </p:nvSpPr>
        <p:spPr bwMode="auto">
          <a:xfrm>
            <a:off x="6049963" y="5029200"/>
            <a:ext cx="2713037" cy="733425"/>
          </a:xfrm>
          <a:prstGeom prst="wedgeRectCallout">
            <a:avLst>
              <a:gd name="adj1" fmla="val -67722"/>
              <a:gd name="adj2" fmla="val 29032"/>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Nutzung von Filmen erst nach 2 Jahren der Verwertung in Filmtheatern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90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8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08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908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908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908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908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908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90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4" grpId="0" animBg="1" autoUpdateAnimBg="0"/>
      <p:bldP spid="890885" grpId="0" animBg="1" autoUpdateAnimBg="0"/>
      <p:bldP spid="890886" grpId="0" animBg="1" autoUpdateAnimBg="0"/>
      <p:bldP spid="890887" grpId="0" animBg="1" autoUpdateAnimBg="0"/>
      <p:bldP spid="890888" grpId="0" animBg="1" autoUpdateAnimBg="0"/>
      <p:bldP spid="890889" grpId="0" animBg="1" autoUpdateAnimBg="0"/>
      <p:bldP spid="890890" grpId="0" animBg="1" autoUpdateAnimBg="0"/>
      <p:bldP spid="89089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812800"/>
          </a:xfrm>
          <a:prstGeom prst="rect">
            <a:avLst/>
          </a:prstGeom>
          <a:solidFill>
            <a:srgbClr val="008080"/>
          </a:solidFill>
          <a:ln w="9525">
            <a:noFill/>
            <a:miter lim="800000"/>
            <a:headEnd/>
            <a:tailEnd/>
          </a:ln>
        </p:spPr>
        <p:txBody>
          <a:bodyPr>
            <a:spAutoFit/>
          </a:bodyPr>
          <a:lstStyle/>
          <a:p>
            <a:pPr>
              <a:lnSpc>
                <a:spcPct val="90000"/>
              </a:lnSpc>
            </a:pPr>
            <a:r>
              <a:rPr lang="de-DE" sz="2600" i="1">
                <a:solidFill>
                  <a:schemeClr val="bg1"/>
                </a:solidFill>
              </a:rPr>
              <a:t>Urheberrecht -  Zweiter Korb – Schranke in § 52b Wiedergabe von Werken in Bibliotheken</a:t>
            </a:r>
          </a:p>
        </p:txBody>
      </p:sp>
      <p:pic>
        <p:nvPicPr>
          <p:cNvPr id="23555" name="Picture 12"/>
          <p:cNvPicPr>
            <a:picLocks noChangeAspect="1" noChangeArrowheads="1"/>
          </p:cNvPicPr>
          <p:nvPr/>
        </p:nvPicPr>
        <p:blipFill>
          <a:blip r:embed="rId3"/>
          <a:srcRect/>
          <a:stretch>
            <a:fillRect/>
          </a:stretch>
        </p:blipFill>
        <p:spPr bwMode="auto">
          <a:xfrm>
            <a:off x="228600" y="1752600"/>
            <a:ext cx="4800600" cy="2733675"/>
          </a:xfrm>
          <a:prstGeom prst="rect">
            <a:avLst/>
          </a:prstGeom>
          <a:noFill/>
          <a:ln w="9525">
            <a:noFill/>
            <a:miter lim="800000"/>
            <a:headEnd/>
            <a:tailEnd/>
          </a:ln>
        </p:spPr>
      </p:pic>
      <p:sp>
        <p:nvSpPr>
          <p:cNvPr id="882703" name="AutoShape 15"/>
          <p:cNvSpPr>
            <a:spLocks noChangeArrowheads="1"/>
          </p:cNvSpPr>
          <p:nvPr/>
        </p:nvSpPr>
        <p:spPr bwMode="auto">
          <a:xfrm>
            <a:off x="5638800" y="2009775"/>
            <a:ext cx="2133600" cy="733425"/>
          </a:xfrm>
          <a:prstGeom prst="wedgeRectCallout">
            <a:avLst>
              <a:gd name="adj1" fmla="val -145236"/>
              <a:gd name="adj2" fmla="val 5216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66"/>
                </a:solidFill>
              </a:rPr>
              <a:t>nur von speziellen Leseplätzen in der Bibliothek</a:t>
            </a:r>
          </a:p>
        </p:txBody>
      </p:sp>
      <p:sp>
        <p:nvSpPr>
          <p:cNvPr id="882704" name="AutoShape 16"/>
          <p:cNvSpPr>
            <a:spLocks noChangeArrowheads="1"/>
          </p:cNvSpPr>
          <p:nvPr/>
        </p:nvSpPr>
        <p:spPr bwMode="auto">
          <a:xfrm>
            <a:off x="5257800" y="2924175"/>
            <a:ext cx="2362200" cy="733425"/>
          </a:xfrm>
          <a:prstGeom prst="wedgeRectCallout">
            <a:avLst>
              <a:gd name="adj1" fmla="val -110954"/>
              <a:gd name="adj2" fmla="val -13852"/>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66"/>
                </a:solidFill>
              </a:rPr>
              <a:t>nur ohne direktes oder indirektes kommerzielles Interesse</a:t>
            </a:r>
          </a:p>
        </p:txBody>
      </p:sp>
      <p:sp>
        <p:nvSpPr>
          <p:cNvPr id="882705" name="AutoShape 17"/>
          <p:cNvSpPr>
            <a:spLocks noChangeArrowheads="1"/>
          </p:cNvSpPr>
          <p:nvPr/>
        </p:nvSpPr>
        <p:spPr bwMode="auto">
          <a:xfrm>
            <a:off x="5105400" y="4219575"/>
            <a:ext cx="2590800" cy="738188"/>
          </a:xfrm>
          <a:prstGeom prst="wedgeRectCallout">
            <a:avLst>
              <a:gd name="adj1" fmla="val -118870"/>
              <a:gd name="adj2" fmla="val -49838"/>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66"/>
                </a:solidFill>
              </a:rPr>
              <a:t>Nutzung muss vergütet werden (geht nur über Verwertungsgesellschaften)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7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27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2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703" grpId="0" animBg="1" autoUpdateAnimBg="0"/>
      <p:bldP spid="882704" grpId="0" animBg="1" autoUpdateAnimBg="0"/>
      <p:bldP spid="88270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812800"/>
          </a:xfrm>
          <a:prstGeom prst="rect">
            <a:avLst/>
          </a:prstGeom>
          <a:solidFill>
            <a:srgbClr val="008080"/>
          </a:solidFill>
          <a:ln w="9525">
            <a:noFill/>
            <a:miter lim="800000"/>
            <a:headEnd/>
            <a:tailEnd/>
          </a:ln>
        </p:spPr>
        <p:txBody>
          <a:bodyPr>
            <a:spAutoFit/>
          </a:bodyPr>
          <a:lstStyle/>
          <a:p>
            <a:pPr>
              <a:lnSpc>
                <a:spcPct val="90000"/>
              </a:lnSpc>
            </a:pPr>
            <a:r>
              <a:rPr lang="de-DE" sz="2600" i="1">
                <a:solidFill>
                  <a:schemeClr val="bg1"/>
                </a:solidFill>
              </a:rPr>
              <a:t>Urheberrecht -  Zweiter Korb – Probleme für Bildung und Wissenschaft – Schranke in § 53a - Kopienversand</a:t>
            </a:r>
          </a:p>
        </p:txBody>
      </p:sp>
      <p:pic>
        <p:nvPicPr>
          <p:cNvPr id="24579" name="Picture 1032"/>
          <p:cNvPicPr>
            <a:picLocks noChangeAspect="1" noChangeArrowheads="1"/>
          </p:cNvPicPr>
          <p:nvPr/>
        </p:nvPicPr>
        <p:blipFill>
          <a:blip r:embed="rId3"/>
          <a:srcRect/>
          <a:stretch>
            <a:fillRect/>
          </a:stretch>
        </p:blipFill>
        <p:spPr bwMode="auto">
          <a:xfrm>
            <a:off x="381000" y="1749425"/>
            <a:ext cx="5219700" cy="2971800"/>
          </a:xfrm>
          <a:prstGeom prst="rect">
            <a:avLst/>
          </a:prstGeom>
          <a:noFill/>
          <a:ln w="9525">
            <a:noFill/>
            <a:miter lim="800000"/>
            <a:headEnd/>
            <a:tailEnd/>
          </a:ln>
        </p:spPr>
      </p:pic>
      <p:sp>
        <p:nvSpPr>
          <p:cNvPr id="884747" name="AutoShape 1035"/>
          <p:cNvSpPr>
            <a:spLocks noChangeArrowheads="1"/>
          </p:cNvSpPr>
          <p:nvPr/>
        </p:nvSpPr>
        <p:spPr bwMode="auto">
          <a:xfrm>
            <a:off x="5181600" y="1825625"/>
            <a:ext cx="2133600" cy="246063"/>
          </a:xfrm>
          <a:prstGeom prst="wedgeRectCallout">
            <a:avLst>
              <a:gd name="adj1" fmla="val -156620"/>
              <a:gd name="adj2" fmla="val 262338"/>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chemeClr val="tx1"/>
                </a:solidFill>
              </a:rPr>
              <a:t>nur Einzelbestellung</a:t>
            </a:r>
          </a:p>
        </p:txBody>
      </p:sp>
      <p:sp>
        <p:nvSpPr>
          <p:cNvPr id="884748" name="AutoShape 1036"/>
          <p:cNvSpPr>
            <a:spLocks noChangeArrowheads="1"/>
          </p:cNvSpPr>
          <p:nvPr/>
        </p:nvSpPr>
        <p:spPr bwMode="auto">
          <a:xfrm>
            <a:off x="6324600" y="2130425"/>
            <a:ext cx="2133600" cy="246063"/>
          </a:xfrm>
          <a:prstGeom prst="wedgeRectCallout">
            <a:avLst>
              <a:gd name="adj1" fmla="val -107815"/>
              <a:gd name="adj2" fmla="val 250000"/>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chemeClr val="tx1"/>
                </a:solidFill>
              </a:rPr>
              <a:t>nur kleine Teile</a:t>
            </a:r>
          </a:p>
        </p:txBody>
      </p:sp>
      <p:sp>
        <p:nvSpPr>
          <p:cNvPr id="884749" name="AutoShape 1037"/>
          <p:cNvSpPr>
            <a:spLocks noChangeArrowheads="1"/>
          </p:cNvSpPr>
          <p:nvPr/>
        </p:nvSpPr>
        <p:spPr bwMode="auto">
          <a:xfrm>
            <a:off x="6324600" y="2740025"/>
            <a:ext cx="2133600" cy="492125"/>
          </a:xfrm>
          <a:prstGeom prst="wedgeRectCallout">
            <a:avLst>
              <a:gd name="adj1" fmla="val -173958"/>
              <a:gd name="adj2" fmla="val 41884"/>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chemeClr val="tx1"/>
                </a:solidFill>
              </a:rPr>
              <a:t>Versand via klassischer Post oder Fax</a:t>
            </a:r>
          </a:p>
        </p:txBody>
      </p:sp>
      <p:sp>
        <p:nvSpPr>
          <p:cNvPr id="884750" name="AutoShape 1038"/>
          <p:cNvSpPr>
            <a:spLocks noChangeArrowheads="1"/>
          </p:cNvSpPr>
          <p:nvPr/>
        </p:nvSpPr>
        <p:spPr bwMode="auto">
          <a:xfrm>
            <a:off x="6553200" y="3425825"/>
            <a:ext cx="2133600" cy="492125"/>
          </a:xfrm>
          <a:prstGeom prst="wedgeRectCallout">
            <a:avLst>
              <a:gd name="adj1" fmla="val -264139"/>
              <a:gd name="adj2" fmla="val 20778"/>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chemeClr val="tx1"/>
                </a:solidFill>
              </a:rPr>
              <a:t>Elektronischer Versand nur als grafische Datei</a:t>
            </a:r>
          </a:p>
        </p:txBody>
      </p:sp>
      <p:sp>
        <p:nvSpPr>
          <p:cNvPr id="884751" name="AutoShape 1039"/>
          <p:cNvSpPr>
            <a:spLocks noChangeArrowheads="1"/>
          </p:cNvSpPr>
          <p:nvPr/>
        </p:nvSpPr>
        <p:spPr bwMode="auto">
          <a:xfrm>
            <a:off x="4114800" y="4568825"/>
            <a:ext cx="4419600" cy="1231900"/>
          </a:xfrm>
          <a:prstGeom prst="wedgeRectCallout">
            <a:avLst>
              <a:gd name="adj1" fmla="val -63005"/>
              <a:gd name="adj2" fmla="val -11662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chemeClr val="tx1"/>
                </a:solidFill>
              </a:rPr>
              <a:t>Elektronischer Versand ist in keiner Form erlaubt, wenn kommerzielle Inhaltsanbieter selber auf den Endkundenmärkten mit entsprechenden Angeboten tätig sind (wie z.B. Science Direct/Elsevier)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4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4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4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47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4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7" grpId="0" animBg="1" autoUpdateAnimBg="0"/>
      <p:bldP spid="884748" grpId="0" animBg="1" autoUpdateAnimBg="0"/>
      <p:bldP spid="884749" grpId="0" animBg="1" autoUpdateAnimBg="0"/>
      <p:bldP spid="884750" grpId="0" animBg="1" autoUpdateAnimBg="0"/>
      <p:bldP spid="88475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ChangeArrowheads="1"/>
          </p:cNvSpPr>
          <p:nvPr/>
        </p:nvSpPr>
        <p:spPr bwMode="auto">
          <a:xfrm>
            <a:off x="1828800" y="1676400"/>
            <a:ext cx="6096000" cy="1588127"/>
          </a:xfrm>
          <a:prstGeom prst="rect">
            <a:avLst/>
          </a:prstGeom>
          <a:solidFill>
            <a:srgbClr val="008080"/>
          </a:solidFill>
          <a:ln w="9525">
            <a:noFill/>
            <a:miter lim="800000"/>
            <a:headEnd/>
            <a:tailEnd/>
          </a:ln>
        </p:spPr>
        <p:txBody>
          <a:bodyPr wrap="square">
            <a:spAutoFit/>
          </a:bodyPr>
          <a:lstStyle/>
          <a:p>
            <a:pPr>
              <a:lnSpc>
                <a:spcPct val="90000"/>
              </a:lnSpc>
            </a:pPr>
            <a:r>
              <a:rPr lang="de-DE" sz="3600" i="1" smtClean="0">
                <a:solidFill>
                  <a:schemeClr val="bg1"/>
                </a:solidFill>
              </a:rPr>
              <a:t>Verknappung – Verunsicherung – Verzicht - Beispiele</a:t>
            </a:r>
            <a:endParaRPr lang="de-DE" sz="3600" i="1">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452432"/>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Verknappung – Verunsicherung – Verzicht – Beispiel 1</a:t>
            </a:r>
            <a:endParaRPr lang="de-DE" sz="2600" i="1">
              <a:solidFill>
                <a:schemeClr val="bg1"/>
              </a:solidFill>
            </a:endParaRPr>
          </a:p>
        </p:txBody>
      </p:sp>
      <p:sp>
        <p:nvSpPr>
          <p:cNvPr id="3" name="Regelmäßiges Fünfeck 2"/>
          <p:cNvSpPr/>
          <p:nvPr/>
        </p:nvSpPr>
        <p:spPr bwMode="auto">
          <a:xfrm>
            <a:off x="1371600" y="1143000"/>
            <a:ext cx="2514600" cy="748440"/>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pitchFamily="34" charset="0"/>
              </a:rPr>
              <a:t>Wissenschafts-zentrum</a:t>
            </a:r>
          </a:p>
        </p:txBody>
      </p:sp>
      <p:grpSp>
        <p:nvGrpSpPr>
          <p:cNvPr id="31" name="Gruppieren 30"/>
          <p:cNvGrpSpPr/>
          <p:nvPr/>
        </p:nvGrpSpPr>
        <p:grpSpPr>
          <a:xfrm>
            <a:off x="3657600" y="2286000"/>
            <a:ext cx="2286000" cy="852808"/>
            <a:chOff x="3352800" y="2286000"/>
            <a:chExt cx="2286000" cy="852808"/>
          </a:xfrm>
        </p:grpSpPr>
        <p:sp>
          <p:nvSpPr>
            <p:cNvPr id="7" name="Rechteck 6"/>
            <p:cNvSpPr/>
            <p:nvPr/>
          </p:nvSpPr>
          <p:spPr bwMode="auto">
            <a:xfrm>
              <a:off x="3886200" y="2286000"/>
              <a:ext cx="1752600" cy="852808"/>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a:latin typeface="Arial" pitchFamily="34" charset="0"/>
                </a:rPr>
                <a:t>m</a:t>
              </a:r>
              <a:r>
                <a:rPr kumimoji="0" lang="de-DE" sz="1800" b="0" i="0" u="none" strike="noStrike" cap="none" normalizeH="0" baseline="0" smtClean="0">
                  <a:ln>
                    <a:noFill/>
                  </a:ln>
                  <a:solidFill>
                    <a:schemeClr val="hlink"/>
                  </a:solidFill>
                  <a:effectLst/>
                  <a:latin typeface="Arial" pitchFamily="34" charset="0"/>
                </a:rPr>
                <a:t>it urhr-geschütztem Material</a:t>
              </a:r>
            </a:p>
          </p:txBody>
        </p:sp>
        <p:sp>
          <p:nvSpPr>
            <p:cNvPr id="8" name="Pfeil nach links 7"/>
            <p:cNvSpPr/>
            <p:nvPr/>
          </p:nvSpPr>
          <p:spPr bwMode="auto">
            <a:xfrm>
              <a:off x="3352800" y="2667000"/>
              <a:ext cx="504000" cy="152400"/>
            </a:xfrm>
            <a:prstGeom prst="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grpSp>
      <p:grpSp>
        <p:nvGrpSpPr>
          <p:cNvPr id="22" name="Gruppieren 21"/>
          <p:cNvGrpSpPr/>
          <p:nvPr/>
        </p:nvGrpSpPr>
        <p:grpSpPr>
          <a:xfrm>
            <a:off x="1828800" y="1905001"/>
            <a:ext cx="1752600" cy="1233807"/>
            <a:chOff x="1524000" y="1905001"/>
            <a:chExt cx="1752600" cy="1233807"/>
          </a:xfrm>
        </p:grpSpPr>
        <p:sp>
          <p:nvSpPr>
            <p:cNvPr id="6" name="Rechteck 5"/>
            <p:cNvSpPr/>
            <p:nvPr/>
          </p:nvSpPr>
          <p:spPr bwMode="auto">
            <a:xfrm>
              <a:off x="1524000" y="2286000"/>
              <a:ext cx="1752600" cy="852808"/>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hlink"/>
                  </a:solidFill>
                  <a:effectLst/>
                  <a:latin typeface="Arial" pitchFamily="34" charset="0"/>
                </a:rPr>
                <a:t>eReader</a:t>
              </a:r>
            </a:p>
            <a:p>
              <a:pPr marL="0" marR="0" indent="0" algn="ctr" defTabSz="914400" rtl="0" eaLnBrk="0" fontAlgn="base" latinLnBrk="0" hangingPunct="0">
                <a:lnSpc>
                  <a:spcPct val="100000"/>
                </a:lnSpc>
                <a:spcBef>
                  <a:spcPct val="0"/>
                </a:spcBef>
                <a:spcAft>
                  <a:spcPct val="0"/>
                </a:spcAft>
                <a:buClrTx/>
                <a:buSzTx/>
                <a:buFontTx/>
                <a:buNone/>
                <a:tabLst/>
              </a:pPr>
              <a:r>
                <a:rPr lang="de-DE" smtClean="0">
                  <a:latin typeface="Arial" pitchFamily="34" charset="0"/>
                </a:rPr>
                <a:t>für</a:t>
              </a:r>
            </a:p>
            <a:p>
              <a:pPr marL="0" marR="0" indent="0" algn="ctr" defTabSz="914400" rtl="0" eaLnBrk="0" fontAlgn="base" latinLnBrk="0" hangingPunct="0">
                <a:lnSpc>
                  <a:spcPct val="100000"/>
                </a:lnSpc>
                <a:spcBef>
                  <a:spcPct val="0"/>
                </a:spcBef>
                <a:spcAft>
                  <a:spcPct val="0"/>
                </a:spcAft>
                <a:buClrTx/>
                <a:buSzTx/>
                <a:buFontTx/>
                <a:buNone/>
                <a:tabLst/>
              </a:pPr>
              <a:r>
                <a:rPr lang="de-DE">
                  <a:latin typeface="Arial" pitchFamily="34" charset="0"/>
                </a:rPr>
                <a:t>s</a:t>
              </a:r>
              <a:r>
                <a:rPr kumimoji="0" lang="de-DE" sz="1800" b="0" i="0" u="none" strike="noStrike" cap="none" normalizeH="0" baseline="0" smtClean="0">
                  <a:ln>
                    <a:noFill/>
                  </a:ln>
                  <a:solidFill>
                    <a:schemeClr val="hlink"/>
                  </a:solidFill>
                  <a:effectLst/>
                  <a:latin typeface="Arial" pitchFamily="34" charset="0"/>
                </a:rPr>
                <a:t>ummer</a:t>
              </a:r>
              <a:r>
                <a:rPr kumimoji="0" lang="de-DE" sz="1800" b="0" i="0" u="none" strike="noStrike" cap="none" normalizeH="0" smtClean="0">
                  <a:ln>
                    <a:noFill/>
                  </a:ln>
                  <a:solidFill>
                    <a:schemeClr val="hlink"/>
                  </a:solidFill>
                  <a:effectLst/>
                  <a:latin typeface="Arial" pitchFamily="34" charset="0"/>
                </a:rPr>
                <a:t> school</a:t>
              </a:r>
              <a:endParaRPr kumimoji="0" lang="de-DE" sz="1800" b="0" i="0" u="none" strike="noStrike" cap="none" normalizeH="0" baseline="0" smtClean="0">
                <a:ln>
                  <a:noFill/>
                </a:ln>
                <a:solidFill>
                  <a:schemeClr val="hlink"/>
                </a:solidFill>
                <a:effectLst/>
                <a:latin typeface="Arial" pitchFamily="34" charset="0"/>
              </a:endParaRPr>
            </a:p>
          </p:txBody>
        </p:sp>
        <p:cxnSp>
          <p:nvCxnSpPr>
            <p:cNvPr id="18" name="Gerade Verbindung 17"/>
            <p:cNvCxnSpPr/>
            <p:nvPr/>
          </p:nvCxnSpPr>
          <p:spPr bwMode="auto">
            <a:xfrm rot="16200000" flipH="1" flipV="1">
              <a:off x="2164200" y="2103001"/>
              <a:ext cx="396000" cy="0"/>
            </a:xfrm>
            <a:prstGeom prst="line">
              <a:avLst/>
            </a:prstGeom>
            <a:noFill/>
            <a:ln w="57150" cap="flat" cmpd="sng" algn="ctr">
              <a:solidFill>
                <a:schemeClr val="tx1"/>
              </a:solidFill>
              <a:prstDash val="solid"/>
              <a:round/>
              <a:headEnd type="none" w="med" len="med"/>
              <a:tailEnd type="none" w="med" len="med"/>
            </a:ln>
            <a:effectLst/>
          </p:spPr>
        </p:cxnSp>
      </p:grpSp>
      <p:grpSp>
        <p:nvGrpSpPr>
          <p:cNvPr id="32" name="Gruppieren 31"/>
          <p:cNvGrpSpPr/>
          <p:nvPr/>
        </p:nvGrpSpPr>
        <p:grpSpPr>
          <a:xfrm>
            <a:off x="2819400" y="3200400"/>
            <a:ext cx="1600200" cy="1109209"/>
            <a:chOff x="2514600" y="3200400"/>
            <a:chExt cx="1600200" cy="1109209"/>
          </a:xfrm>
        </p:grpSpPr>
        <p:sp>
          <p:nvSpPr>
            <p:cNvPr id="10" name="Rechteck 9"/>
            <p:cNvSpPr/>
            <p:nvPr/>
          </p:nvSpPr>
          <p:spPr bwMode="auto">
            <a:xfrm>
              <a:off x="2514600" y="3733800"/>
              <a:ext cx="1600200" cy="57580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a:latin typeface="Arial" pitchFamily="34" charset="0"/>
                </a:rPr>
                <a:t>e</a:t>
              </a:r>
              <a:r>
                <a:rPr kumimoji="0" lang="de-DE" sz="1800" b="0" i="0" u="none" strike="noStrike" cap="none" normalizeH="0" baseline="0" smtClean="0">
                  <a:ln>
                    <a:noFill/>
                  </a:ln>
                  <a:solidFill>
                    <a:schemeClr val="hlink"/>
                  </a:solidFill>
                  <a:effectLst/>
                  <a:latin typeface="Arial" pitchFamily="34" charset="0"/>
                </a:rPr>
                <a:t>rlaubt</a:t>
              </a:r>
              <a:r>
                <a:rPr kumimoji="0" lang="de-DE" sz="1800" b="0" i="0" u="none" strike="noStrike" cap="none" normalizeH="0" smtClean="0">
                  <a:ln>
                    <a:noFill/>
                  </a:ln>
                  <a:solidFill>
                    <a:schemeClr val="hlink"/>
                  </a:solidFill>
                  <a:effectLst/>
                  <a:latin typeface="Arial" pitchFamily="34" charset="0"/>
                </a:rPr>
                <a:t> wegen § 52a</a:t>
              </a:r>
              <a:endParaRPr kumimoji="0" lang="de-DE" sz="1800" b="0" i="0" u="none" strike="noStrike" cap="none" normalizeH="0" baseline="0" smtClean="0">
                <a:ln>
                  <a:noFill/>
                </a:ln>
                <a:solidFill>
                  <a:schemeClr val="hlink"/>
                </a:solidFill>
                <a:effectLst/>
                <a:latin typeface="Arial" pitchFamily="34" charset="0"/>
              </a:endParaRPr>
            </a:p>
          </p:txBody>
        </p:sp>
        <p:sp>
          <p:nvSpPr>
            <p:cNvPr id="11" name="Pfeil nach oben 10"/>
            <p:cNvSpPr/>
            <p:nvPr/>
          </p:nvSpPr>
          <p:spPr bwMode="auto">
            <a:xfrm>
              <a:off x="2819400" y="3200400"/>
              <a:ext cx="216000" cy="504000"/>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sp>
          <p:nvSpPr>
            <p:cNvPr id="19" name="Rechteck 18"/>
            <p:cNvSpPr/>
            <p:nvPr/>
          </p:nvSpPr>
          <p:spPr bwMode="auto">
            <a:xfrm>
              <a:off x="3200400" y="3276600"/>
              <a:ext cx="381000" cy="329588"/>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smtClean="0">
                  <a:ln>
                    <a:solidFill>
                      <a:schemeClr val="bg1"/>
                    </a:solidFill>
                  </a:ln>
                  <a:solidFill>
                    <a:schemeClr val="hlink"/>
                  </a:solidFill>
                  <a:effectLst/>
                  <a:latin typeface="Arial" pitchFamily="34" charset="0"/>
                </a:rPr>
                <a:t>?</a:t>
              </a:r>
            </a:p>
          </p:txBody>
        </p:sp>
      </p:grpSp>
      <p:grpSp>
        <p:nvGrpSpPr>
          <p:cNvPr id="29" name="Gruppieren 28"/>
          <p:cNvGrpSpPr/>
          <p:nvPr/>
        </p:nvGrpSpPr>
        <p:grpSpPr>
          <a:xfrm>
            <a:off x="4648200" y="3200400"/>
            <a:ext cx="1600200" cy="1109209"/>
            <a:chOff x="4343400" y="3200400"/>
            <a:chExt cx="1600200" cy="1109209"/>
          </a:xfrm>
        </p:grpSpPr>
        <p:sp>
          <p:nvSpPr>
            <p:cNvPr id="12" name="Rechteck 11"/>
            <p:cNvSpPr/>
            <p:nvPr/>
          </p:nvSpPr>
          <p:spPr bwMode="auto">
            <a:xfrm>
              <a:off x="4343400" y="3733800"/>
              <a:ext cx="1600200" cy="57580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mtClean="0">
                  <a:latin typeface="Arial" pitchFamily="34" charset="0"/>
                </a:rPr>
                <a:t>verboten</a:t>
              </a:r>
              <a:r>
                <a:rPr kumimoji="0" lang="de-DE" sz="1800" b="0" i="0" u="none" strike="noStrike" cap="none" normalizeH="0" smtClean="0">
                  <a:ln>
                    <a:noFill/>
                  </a:ln>
                  <a:solidFill>
                    <a:schemeClr val="hlink"/>
                  </a:solidFill>
                  <a:effectLst/>
                  <a:latin typeface="Arial" pitchFamily="34" charset="0"/>
                </a:rPr>
                <a:t> wegen § 53a</a:t>
              </a:r>
              <a:endParaRPr kumimoji="0" lang="de-DE" sz="1800" b="0" i="0" u="none" strike="noStrike" cap="none" normalizeH="0" baseline="0" smtClean="0">
                <a:ln>
                  <a:noFill/>
                </a:ln>
                <a:solidFill>
                  <a:schemeClr val="hlink"/>
                </a:solidFill>
                <a:effectLst/>
                <a:latin typeface="Arial" pitchFamily="34" charset="0"/>
              </a:endParaRPr>
            </a:p>
          </p:txBody>
        </p:sp>
        <p:sp>
          <p:nvSpPr>
            <p:cNvPr id="20" name="Rechteck 19"/>
            <p:cNvSpPr/>
            <p:nvPr/>
          </p:nvSpPr>
          <p:spPr bwMode="auto">
            <a:xfrm>
              <a:off x="4953000" y="3276600"/>
              <a:ext cx="381000" cy="329588"/>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smtClean="0">
                  <a:ln>
                    <a:solidFill>
                      <a:schemeClr val="bg1"/>
                    </a:solidFill>
                  </a:ln>
                  <a:solidFill>
                    <a:schemeClr val="hlink"/>
                  </a:solidFill>
                  <a:effectLst/>
                  <a:latin typeface="Arial" pitchFamily="34" charset="0"/>
                </a:rPr>
                <a:t>?</a:t>
              </a:r>
            </a:p>
          </p:txBody>
        </p:sp>
        <p:sp>
          <p:nvSpPr>
            <p:cNvPr id="21" name="Pfeil nach oben 20"/>
            <p:cNvSpPr/>
            <p:nvPr/>
          </p:nvSpPr>
          <p:spPr bwMode="auto">
            <a:xfrm>
              <a:off x="4495800" y="3200400"/>
              <a:ext cx="216000" cy="504000"/>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grpSp>
      <p:grpSp>
        <p:nvGrpSpPr>
          <p:cNvPr id="34" name="Gruppieren 33"/>
          <p:cNvGrpSpPr/>
          <p:nvPr/>
        </p:nvGrpSpPr>
        <p:grpSpPr>
          <a:xfrm>
            <a:off x="2438400" y="4296600"/>
            <a:ext cx="2209800" cy="1252440"/>
            <a:chOff x="2133600" y="4296600"/>
            <a:chExt cx="2209800" cy="1252440"/>
          </a:xfrm>
        </p:grpSpPr>
        <p:sp>
          <p:nvSpPr>
            <p:cNvPr id="9" name="Regelmäßiges Fünfeck 8"/>
            <p:cNvSpPr/>
            <p:nvPr/>
          </p:nvSpPr>
          <p:spPr bwMode="auto">
            <a:xfrm>
              <a:off x="2133600" y="4800600"/>
              <a:ext cx="2209800" cy="748440"/>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pitchFamily="34" charset="0"/>
                </a:rPr>
                <a:t>Aktions-bündnis</a:t>
              </a:r>
            </a:p>
          </p:txBody>
        </p:sp>
        <p:cxnSp>
          <p:nvCxnSpPr>
            <p:cNvPr id="17" name="Gerade Verbindung 16"/>
            <p:cNvCxnSpPr/>
            <p:nvPr/>
          </p:nvCxnSpPr>
          <p:spPr bwMode="auto">
            <a:xfrm rot="16200000" flipH="1" flipV="1">
              <a:off x="3007800" y="4548600"/>
              <a:ext cx="504000" cy="0"/>
            </a:xfrm>
            <a:prstGeom prst="line">
              <a:avLst/>
            </a:prstGeom>
            <a:noFill/>
            <a:ln w="57150" cap="flat" cmpd="sng" algn="ctr">
              <a:solidFill>
                <a:schemeClr val="tx1"/>
              </a:solidFill>
              <a:prstDash val="solid"/>
              <a:round/>
              <a:headEnd type="none" w="med" len="med"/>
              <a:tailEnd type="none" w="med" len="med"/>
            </a:ln>
            <a:effectLst/>
          </p:spPr>
        </p:cxnSp>
        <p:sp>
          <p:nvSpPr>
            <p:cNvPr id="25" name="Rechteck 24"/>
            <p:cNvSpPr/>
            <p:nvPr/>
          </p:nvSpPr>
          <p:spPr bwMode="auto">
            <a:xfrm>
              <a:off x="3352800" y="4419600"/>
              <a:ext cx="381000" cy="329588"/>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b="1" smtClean="0">
                  <a:ln>
                    <a:solidFill>
                      <a:schemeClr val="bg1"/>
                    </a:solidFill>
                  </a:ln>
                  <a:latin typeface="Arial" pitchFamily="34" charset="0"/>
                </a:rPr>
                <a:t>ja</a:t>
              </a:r>
              <a:endParaRPr kumimoji="0" lang="de-DE" sz="2000" b="1" i="0" u="none" strike="noStrike" cap="none" normalizeH="0" baseline="0" smtClean="0">
                <a:ln>
                  <a:solidFill>
                    <a:schemeClr val="bg1"/>
                  </a:solidFill>
                </a:ln>
                <a:solidFill>
                  <a:schemeClr val="hlink"/>
                </a:solidFill>
                <a:effectLst/>
                <a:latin typeface="Arial" pitchFamily="34" charset="0"/>
              </a:endParaRPr>
            </a:p>
          </p:txBody>
        </p:sp>
      </p:grpSp>
      <p:grpSp>
        <p:nvGrpSpPr>
          <p:cNvPr id="28" name="Gruppieren 27"/>
          <p:cNvGrpSpPr/>
          <p:nvPr/>
        </p:nvGrpSpPr>
        <p:grpSpPr>
          <a:xfrm>
            <a:off x="6248400" y="3747360"/>
            <a:ext cx="2133600" cy="773228"/>
            <a:chOff x="5943600" y="3747360"/>
            <a:chExt cx="2133600" cy="773228"/>
          </a:xfrm>
        </p:grpSpPr>
        <p:sp>
          <p:nvSpPr>
            <p:cNvPr id="4" name="Regelmäßiges Fünfeck 3"/>
            <p:cNvSpPr/>
            <p:nvPr/>
          </p:nvSpPr>
          <p:spPr bwMode="auto">
            <a:xfrm>
              <a:off x="6705600" y="3747360"/>
              <a:ext cx="1371600" cy="748440"/>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pitchFamily="34" charset="0"/>
                </a:rPr>
                <a:t>Biblio-thek</a:t>
              </a:r>
            </a:p>
          </p:txBody>
        </p:sp>
        <p:cxnSp>
          <p:nvCxnSpPr>
            <p:cNvPr id="14" name="Gerade Verbindung 13"/>
            <p:cNvCxnSpPr/>
            <p:nvPr/>
          </p:nvCxnSpPr>
          <p:spPr bwMode="auto">
            <a:xfrm flipH="1" flipV="1">
              <a:off x="5943600" y="4044000"/>
              <a:ext cx="792000" cy="0"/>
            </a:xfrm>
            <a:prstGeom prst="line">
              <a:avLst/>
            </a:prstGeom>
            <a:noFill/>
            <a:ln w="57150" cap="flat" cmpd="sng" algn="ctr">
              <a:solidFill>
                <a:schemeClr val="tx1"/>
              </a:solidFill>
              <a:prstDash val="solid"/>
              <a:round/>
              <a:headEnd type="none" w="med" len="med"/>
              <a:tailEnd type="none" w="med" len="med"/>
            </a:ln>
            <a:effectLst/>
          </p:spPr>
        </p:cxnSp>
        <p:sp>
          <p:nvSpPr>
            <p:cNvPr id="26" name="Rechteck 25"/>
            <p:cNvSpPr/>
            <p:nvPr/>
          </p:nvSpPr>
          <p:spPr bwMode="auto">
            <a:xfrm>
              <a:off x="5943600" y="4191000"/>
              <a:ext cx="685800" cy="329588"/>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b="1" smtClean="0">
                  <a:ln>
                    <a:solidFill>
                      <a:schemeClr val="bg1"/>
                    </a:solidFill>
                  </a:ln>
                  <a:latin typeface="Arial" pitchFamily="34" charset="0"/>
                </a:rPr>
                <a:t>ja</a:t>
              </a:r>
              <a:endParaRPr kumimoji="0" lang="de-DE" sz="2000" b="1" i="0" u="none" strike="noStrike" cap="none" normalizeH="0" baseline="0" smtClean="0">
                <a:ln>
                  <a:solidFill>
                    <a:schemeClr val="bg1"/>
                  </a:solidFill>
                </a:ln>
                <a:solidFill>
                  <a:schemeClr val="hlink"/>
                </a:solidFill>
                <a:effectLst/>
                <a:latin typeface="Arial" pitchFamily="34" charset="0"/>
              </a:endParaRPr>
            </a:p>
          </p:txBody>
        </p:sp>
      </p:grpSp>
      <p:grpSp>
        <p:nvGrpSpPr>
          <p:cNvPr id="37" name="Gruppieren 36"/>
          <p:cNvGrpSpPr/>
          <p:nvPr/>
        </p:nvGrpSpPr>
        <p:grpSpPr>
          <a:xfrm>
            <a:off x="228600" y="2362200"/>
            <a:ext cx="1524000" cy="575809"/>
            <a:chOff x="228600" y="2362200"/>
            <a:chExt cx="1524000" cy="575809"/>
          </a:xfrm>
        </p:grpSpPr>
        <p:sp>
          <p:nvSpPr>
            <p:cNvPr id="35" name="Rechteck 34"/>
            <p:cNvSpPr/>
            <p:nvPr/>
          </p:nvSpPr>
          <p:spPr bwMode="auto">
            <a:xfrm>
              <a:off x="228600" y="2362200"/>
              <a:ext cx="1066800" cy="57580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a:latin typeface="Arial" pitchFamily="34" charset="0"/>
                </a:rPr>
                <a:t>m</a:t>
              </a:r>
              <a:r>
                <a:rPr kumimoji="0" lang="de-DE" sz="1800" b="0" i="0" u="none" strike="noStrike" cap="none" normalizeH="0" baseline="0" smtClean="0">
                  <a:ln>
                    <a:noFill/>
                  </a:ln>
                  <a:solidFill>
                    <a:schemeClr val="hlink"/>
                  </a:solidFill>
                  <a:effectLst/>
                  <a:latin typeface="Arial" pitchFamily="34" charset="0"/>
                </a:rPr>
                <a:t>it Passwort</a:t>
              </a:r>
            </a:p>
          </p:txBody>
        </p:sp>
        <p:sp>
          <p:nvSpPr>
            <p:cNvPr id="36" name="Pfeil nach rechts 35"/>
            <p:cNvSpPr/>
            <p:nvPr/>
          </p:nvSpPr>
          <p:spPr bwMode="auto">
            <a:xfrm>
              <a:off x="1295400" y="2590800"/>
              <a:ext cx="457200" cy="1524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452432"/>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Verknappung – Verunsicherung – Verzicht – Beispiel 1</a:t>
            </a:r>
            <a:endParaRPr lang="de-DE" sz="2600" i="1">
              <a:solidFill>
                <a:schemeClr val="bg1"/>
              </a:solidFill>
            </a:endParaRPr>
          </a:p>
        </p:txBody>
      </p:sp>
      <p:grpSp>
        <p:nvGrpSpPr>
          <p:cNvPr id="27" name="Gruppieren 26"/>
          <p:cNvGrpSpPr/>
          <p:nvPr/>
        </p:nvGrpSpPr>
        <p:grpSpPr>
          <a:xfrm>
            <a:off x="457200" y="990600"/>
            <a:ext cx="2667000" cy="1905000"/>
            <a:chOff x="1066800" y="1143000"/>
            <a:chExt cx="7010400" cy="3885975"/>
          </a:xfrm>
        </p:grpSpPr>
        <p:sp>
          <p:nvSpPr>
            <p:cNvPr id="3" name="Regelmäßiges Fünfeck 2"/>
            <p:cNvSpPr/>
            <p:nvPr/>
          </p:nvSpPr>
          <p:spPr bwMode="auto">
            <a:xfrm>
              <a:off x="1066800" y="1143000"/>
              <a:ext cx="25146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Wissenschafts-zentrum</a:t>
              </a:r>
            </a:p>
          </p:txBody>
        </p:sp>
        <p:grpSp>
          <p:nvGrpSpPr>
            <p:cNvPr id="2" name="Gruppieren 30"/>
            <p:cNvGrpSpPr/>
            <p:nvPr/>
          </p:nvGrpSpPr>
          <p:grpSpPr>
            <a:xfrm>
              <a:off x="3352800" y="2286000"/>
              <a:ext cx="2286000" cy="730020"/>
              <a:chOff x="3352800" y="2286000"/>
              <a:chExt cx="2286000" cy="730020"/>
            </a:xfrm>
          </p:grpSpPr>
          <p:sp>
            <p:nvSpPr>
              <p:cNvPr id="7" name="Rechteck 6"/>
              <p:cNvSpPr/>
              <p:nvPr/>
            </p:nvSpPr>
            <p:spPr bwMode="auto">
              <a:xfrm>
                <a:off x="3886200" y="2286000"/>
                <a:ext cx="17526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m</a:t>
                </a:r>
                <a:r>
                  <a:rPr kumimoji="0" lang="de-DE" sz="1000" b="0" i="0" u="none" strike="noStrike" cap="none" normalizeH="0" baseline="0" smtClean="0">
                    <a:ln>
                      <a:noFill/>
                    </a:ln>
                    <a:solidFill>
                      <a:schemeClr val="hlink"/>
                    </a:solidFill>
                    <a:effectLst/>
                    <a:latin typeface="Arial" pitchFamily="34" charset="0"/>
                  </a:rPr>
                  <a:t>it urhr-geschütztem Material</a:t>
                </a:r>
              </a:p>
            </p:txBody>
          </p:sp>
          <p:sp>
            <p:nvSpPr>
              <p:cNvPr id="8" name="Pfeil nach links 7"/>
              <p:cNvSpPr/>
              <p:nvPr/>
            </p:nvSpPr>
            <p:spPr bwMode="auto">
              <a:xfrm>
                <a:off x="3352800" y="2667000"/>
                <a:ext cx="504000" cy="349020"/>
              </a:xfrm>
              <a:prstGeom prst="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grpSp>
        <p:grpSp>
          <p:nvGrpSpPr>
            <p:cNvPr id="5" name="Gruppieren 21"/>
            <p:cNvGrpSpPr/>
            <p:nvPr/>
          </p:nvGrpSpPr>
          <p:grpSpPr>
            <a:xfrm>
              <a:off x="1524000" y="1905001"/>
              <a:ext cx="1752600" cy="864475"/>
              <a:chOff x="1524000" y="1905001"/>
              <a:chExt cx="1752600" cy="864475"/>
            </a:xfrm>
          </p:grpSpPr>
          <p:sp>
            <p:nvSpPr>
              <p:cNvPr id="6" name="Rechteck 5"/>
              <p:cNvSpPr/>
              <p:nvPr/>
            </p:nvSpPr>
            <p:spPr bwMode="auto">
              <a:xfrm>
                <a:off x="1524000" y="2286000"/>
                <a:ext cx="1752600" cy="483476"/>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hlink"/>
                    </a:solidFill>
                    <a:effectLst/>
                    <a:latin typeface="Arial" pitchFamily="34" charset="0"/>
                  </a:rPr>
                  <a:t>eReader</a:t>
                </a:r>
              </a:p>
              <a:p>
                <a:pPr marL="0" marR="0" indent="0" algn="ctr" defTabSz="914400" rtl="0" eaLnBrk="0" fontAlgn="base" latinLnBrk="0" hangingPunct="0">
                  <a:lnSpc>
                    <a:spcPct val="100000"/>
                  </a:lnSpc>
                  <a:spcBef>
                    <a:spcPct val="0"/>
                  </a:spcBef>
                  <a:spcAft>
                    <a:spcPct val="0"/>
                  </a:spcAft>
                  <a:buClrTx/>
                  <a:buSzTx/>
                  <a:buFontTx/>
                  <a:buNone/>
                  <a:tabLst/>
                </a:pPr>
                <a:r>
                  <a:rPr lang="de-DE" sz="1000" smtClean="0">
                    <a:latin typeface="Arial" pitchFamily="34" charset="0"/>
                  </a:rPr>
                  <a:t>für</a:t>
                </a:r>
              </a:p>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s</a:t>
                </a:r>
                <a:r>
                  <a:rPr kumimoji="0" lang="de-DE" sz="1000" b="0" i="0" u="none" strike="noStrike" cap="none" normalizeH="0" baseline="0" smtClean="0">
                    <a:ln>
                      <a:noFill/>
                    </a:ln>
                    <a:solidFill>
                      <a:schemeClr val="hlink"/>
                    </a:solidFill>
                    <a:effectLst/>
                    <a:latin typeface="Arial" pitchFamily="34" charset="0"/>
                  </a:rPr>
                  <a:t>ummer</a:t>
                </a:r>
                <a:r>
                  <a:rPr kumimoji="0" lang="de-DE" sz="1000" b="0" i="0" u="none" strike="noStrike" cap="none" normalizeH="0" smtClean="0">
                    <a:ln>
                      <a:noFill/>
                    </a:ln>
                    <a:solidFill>
                      <a:schemeClr val="hlink"/>
                    </a:solidFill>
                    <a:effectLst/>
                    <a:latin typeface="Arial" pitchFamily="34" charset="0"/>
                  </a:rPr>
                  <a:t> school</a:t>
                </a:r>
                <a:endParaRPr kumimoji="0" lang="de-DE" sz="1000" b="0" i="0" u="none" strike="noStrike" cap="none" normalizeH="0" baseline="0" smtClean="0">
                  <a:ln>
                    <a:noFill/>
                  </a:ln>
                  <a:solidFill>
                    <a:schemeClr val="hlink"/>
                  </a:solidFill>
                  <a:effectLst/>
                  <a:latin typeface="Arial" pitchFamily="34" charset="0"/>
                </a:endParaRPr>
              </a:p>
            </p:txBody>
          </p:sp>
          <p:cxnSp>
            <p:nvCxnSpPr>
              <p:cNvPr id="18" name="Gerade Verbindung 17"/>
              <p:cNvCxnSpPr/>
              <p:nvPr/>
            </p:nvCxnSpPr>
            <p:spPr bwMode="auto">
              <a:xfrm rot="16200000" flipH="1" flipV="1">
                <a:off x="2164200" y="2103001"/>
                <a:ext cx="396000" cy="0"/>
              </a:xfrm>
              <a:prstGeom prst="line">
                <a:avLst/>
              </a:prstGeom>
              <a:noFill/>
              <a:ln w="57150" cap="flat" cmpd="sng" algn="ctr">
                <a:solidFill>
                  <a:schemeClr val="tx1"/>
                </a:solidFill>
                <a:prstDash val="solid"/>
                <a:round/>
                <a:headEnd type="none" w="med" len="med"/>
                <a:tailEnd type="none" w="med" len="med"/>
              </a:ln>
              <a:effectLst/>
            </p:spPr>
          </p:cxnSp>
        </p:grpSp>
        <p:grpSp>
          <p:nvGrpSpPr>
            <p:cNvPr id="13" name="Gruppieren 31"/>
            <p:cNvGrpSpPr/>
            <p:nvPr/>
          </p:nvGrpSpPr>
          <p:grpSpPr>
            <a:xfrm>
              <a:off x="2514600" y="3200400"/>
              <a:ext cx="1600200" cy="709099"/>
              <a:chOff x="2514600" y="3200400"/>
              <a:chExt cx="1600200" cy="709099"/>
            </a:xfrm>
          </p:grpSpPr>
          <p:sp>
            <p:nvSpPr>
              <p:cNvPr id="10" name="Rechteck 9"/>
              <p:cNvSpPr/>
              <p:nvPr/>
            </p:nvSpPr>
            <p:spPr bwMode="auto">
              <a:xfrm>
                <a:off x="2514600" y="3733800"/>
                <a:ext cx="16002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e</a:t>
                </a:r>
                <a:r>
                  <a:rPr kumimoji="0" lang="de-DE" sz="1000" b="0" i="0" u="none" strike="noStrike" cap="none" normalizeH="0" baseline="0" smtClean="0">
                    <a:ln>
                      <a:noFill/>
                    </a:ln>
                    <a:solidFill>
                      <a:schemeClr val="hlink"/>
                    </a:solidFill>
                    <a:effectLst/>
                    <a:latin typeface="Arial" pitchFamily="34" charset="0"/>
                  </a:rPr>
                  <a:t>rlaubt</a:t>
                </a:r>
                <a:r>
                  <a:rPr kumimoji="0" lang="de-DE" sz="1000" b="0" i="0" u="none" strike="noStrike" cap="none" normalizeH="0" smtClean="0">
                    <a:ln>
                      <a:noFill/>
                    </a:ln>
                    <a:solidFill>
                      <a:schemeClr val="hlink"/>
                    </a:solidFill>
                    <a:effectLst/>
                    <a:latin typeface="Arial" pitchFamily="34" charset="0"/>
                  </a:rPr>
                  <a:t> wegen § 52a</a:t>
                </a:r>
                <a:endParaRPr kumimoji="0" lang="de-DE" sz="1000" b="0" i="0" u="none" strike="noStrike" cap="none" normalizeH="0" baseline="0" smtClean="0">
                  <a:ln>
                    <a:noFill/>
                  </a:ln>
                  <a:solidFill>
                    <a:schemeClr val="hlink"/>
                  </a:solidFill>
                  <a:effectLst/>
                  <a:latin typeface="Arial" pitchFamily="34" charset="0"/>
                </a:endParaRPr>
              </a:p>
            </p:txBody>
          </p:sp>
          <p:sp>
            <p:nvSpPr>
              <p:cNvPr id="11" name="Pfeil nach oben 10"/>
              <p:cNvSpPr/>
              <p:nvPr/>
            </p:nvSpPr>
            <p:spPr bwMode="auto">
              <a:xfrm>
                <a:off x="2819400" y="3200400"/>
                <a:ext cx="216000" cy="228375"/>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sp>
            <p:nvSpPr>
              <p:cNvPr id="19" name="Rechteck 18"/>
              <p:cNvSpPr/>
              <p:nvPr/>
            </p:nvSpPr>
            <p:spPr bwMode="auto">
              <a:xfrm>
                <a:off x="3200400" y="3276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solidFill>
                        <a:schemeClr val="bg1"/>
                      </a:solidFill>
                    </a:ln>
                    <a:solidFill>
                      <a:schemeClr val="hlink"/>
                    </a:solidFill>
                    <a:effectLst/>
                    <a:latin typeface="Arial" pitchFamily="34" charset="0"/>
                  </a:rPr>
                  <a:t>?</a:t>
                </a:r>
              </a:p>
            </p:txBody>
          </p:sp>
        </p:grpSp>
        <p:grpSp>
          <p:nvGrpSpPr>
            <p:cNvPr id="15" name="Gruppieren 28"/>
            <p:cNvGrpSpPr/>
            <p:nvPr/>
          </p:nvGrpSpPr>
          <p:grpSpPr>
            <a:xfrm>
              <a:off x="4343400" y="3200400"/>
              <a:ext cx="1600200" cy="709099"/>
              <a:chOff x="4343400" y="3200400"/>
              <a:chExt cx="1600200" cy="709099"/>
            </a:xfrm>
          </p:grpSpPr>
          <p:sp>
            <p:nvSpPr>
              <p:cNvPr id="12" name="Rechteck 11"/>
              <p:cNvSpPr/>
              <p:nvPr/>
            </p:nvSpPr>
            <p:spPr bwMode="auto">
              <a:xfrm>
                <a:off x="4343400" y="3733800"/>
                <a:ext cx="16002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smtClean="0">
                    <a:latin typeface="Arial" pitchFamily="34" charset="0"/>
                  </a:rPr>
                  <a:t>verboten</a:t>
                </a:r>
                <a:r>
                  <a:rPr kumimoji="0" lang="de-DE" sz="1000" b="0" i="0" u="none" strike="noStrike" cap="none" normalizeH="0" smtClean="0">
                    <a:ln>
                      <a:noFill/>
                    </a:ln>
                    <a:solidFill>
                      <a:schemeClr val="hlink"/>
                    </a:solidFill>
                    <a:effectLst/>
                    <a:latin typeface="Arial" pitchFamily="34" charset="0"/>
                  </a:rPr>
                  <a:t> wegen § 53a</a:t>
                </a:r>
                <a:endParaRPr kumimoji="0" lang="de-DE" sz="1000" b="0" i="0" u="none" strike="noStrike" cap="none" normalizeH="0" baseline="0" smtClean="0">
                  <a:ln>
                    <a:noFill/>
                  </a:ln>
                  <a:solidFill>
                    <a:schemeClr val="hlink"/>
                  </a:solidFill>
                  <a:effectLst/>
                  <a:latin typeface="Arial" pitchFamily="34" charset="0"/>
                </a:endParaRPr>
              </a:p>
            </p:txBody>
          </p:sp>
          <p:sp>
            <p:nvSpPr>
              <p:cNvPr id="20" name="Rechteck 19"/>
              <p:cNvSpPr/>
              <p:nvPr/>
            </p:nvSpPr>
            <p:spPr bwMode="auto">
              <a:xfrm>
                <a:off x="4953000" y="3276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solidFill>
                        <a:schemeClr val="bg1"/>
                      </a:solidFill>
                    </a:ln>
                    <a:solidFill>
                      <a:schemeClr val="hlink"/>
                    </a:solidFill>
                    <a:effectLst/>
                    <a:latin typeface="Arial" pitchFamily="34" charset="0"/>
                  </a:rPr>
                  <a:t>?</a:t>
                </a:r>
              </a:p>
            </p:txBody>
          </p:sp>
          <p:sp>
            <p:nvSpPr>
              <p:cNvPr id="21" name="Pfeil nach oben 20"/>
              <p:cNvSpPr/>
              <p:nvPr/>
            </p:nvSpPr>
            <p:spPr bwMode="auto">
              <a:xfrm>
                <a:off x="4495800" y="3200400"/>
                <a:ext cx="216000" cy="228375"/>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grpSp>
        <p:grpSp>
          <p:nvGrpSpPr>
            <p:cNvPr id="16" name="Gruppieren 33"/>
            <p:cNvGrpSpPr/>
            <p:nvPr/>
          </p:nvGrpSpPr>
          <p:grpSpPr>
            <a:xfrm>
              <a:off x="2133600" y="4296600"/>
              <a:ext cx="2209800" cy="732375"/>
              <a:chOff x="2133600" y="4296600"/>
              <a:chExt cx="2209800" cy="732375"/>
            </a:xfrm>
          </p:grpSpPr>
          <p:sp>
            <p:nvSpPr>
              <p:cNvPr id="9" name="Regelmäßiges Fünfeck 8"/>
              <p:cNvSpPr/>
              <p:nvPr/>
            </p:nvSpPr>
            <p:spPr bwMode="auto">
              <a:xfrm>
                <a:off x="2133600" y="4800600"/>
                <a:ext cx="22098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Aktions-bündnis</a:t>
                </a:r>
              </a:p>
            </p:txBody>
          </p:sp>
          <p:cxnSp>
            <p:nvCxnSpPr>
              <p:cNvPr id="17" name="Gerade Verbindung 16"/>
              <p:cNvCxnSpPr/>
              <p:nvPr/>
            </p:nvCxnSpPr>
            <p:spPr bwMode="auto">
              <a:xfrm rot="16200000" flipH="1" flipV="1">
                <a:off x="3007800" y="4548600"/>
                <a:ext cx="504000" cy="0"/>
              </a:xfrm>
              <a:prstGeom prst="line">
                <a:avLst/>
              </a:prstGeom>
              <a:noFill/>
              <a:ln w="57150" cap="flat" cmpd="sng" algn="ctr">
                <a:solidFill>
                  <a:schemeClr val="tx1"/>
                </a:solidFill>
                <a:prstDash val="solid"/>
                <a:round/>
                <a:headEnd type="none" w="med" len="med"/>
                <a:tailEnd type="none" w="med" len="med"/>
              </a:ln>
              <a:effectLst/>
            </p:spPr>
          </p:cxnSp>
          <p:sp>
            <p:nvSpPr>
              <p:cNvPr id="25" name="Rechteck 24"/>
              <p:cNvSpPr/>
              <p:nvPr/>
            </p:nvSpPr>
            <p:spPr bwMode="auto">
              <a:xfrm>
                <a:off x="3352800" y="4419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b="1" smtClean="0">
                    <a:ln>
                      <a:solidFill>
                        <a:schemeClr val="bg1"/>
                      </a:solidFill>
                    </a:ln>
                    <a:latin typeface="Arial" pitchFamily="34" charset="0"/>
                  </a:rPr>
                  <a:t>ja</a:t>
                </a:r>
                <a:endParaRPr kumimoji="0" lang="de-DE" sz="1000" b="1" i="0" u="none" strike="noStrike" cap="none" normalizeH="0" baseline="0" smtClean="0">
                  <a:ln>
                    <a:solidFill>
                      <a:schemeClr val="bg1"/>
                    </a:solidFill>
                  </a:ln>
                  <a:solidFill>
                    <a:schemeClr val="hlink"/>
                  </a:solidFill>
                  <a:effectLst/>
                  <a:latin typeface="Arial" pitchFamily="34" charset="0"/>
                </a:endParaRPr>
              </a:p>
            </p:txBody>
          </p:sp>
        </p:grpSp>
        <p:grpSp>
          <p:nvGrpSpPr>
            <p:cNvPr id="22" name="Gruppieren 27"/>
            <p:cNvGrpSpPr/>
            <p:nvPr/>
          </p:nvGrpSpPr>
          <p:grpSpPr>
            <a:xfrm>
              <a:off x="5943600" y="3747360"/>
              <a:ext cx="2133600" cy="619339"/>
              <a:chOff x="5943600" y="3747360"/>
              <a:chExt cx="2133600" cy="619339"/>
            </a:xfrm>
          </p:grpSpPr>
          <p:sp>
            <p:nvSpPr>
              <p:cNvPr id="4" name="Regelmäßiges Fünfeck 3"/>
              <p:cNvSpPr/>
              <p:nvPr/>
            </p:nvSpPr>
            <p:spPr bwMode="auto">
              <a:xfrm>
                <a:off x="6705600" y="3747360"/>
                <a:ext cx="13716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Biblio-thek</a:t>
                </a:r>
              </a:p>
            </p:txBody>
          </p:sp>
          <p:cxnSp>
            <p:nvCxnSpPr>
              <p:cNvPr id="14" name="Gerade Verbindung 13"/>
              <p:cNvCxnSpPr/>
              <p:nvPr/>
            </p:nvCxnSpPr>
            <p:spPr bwMode="auto">
              <a:xfrm flipH="1" flipV="1">
                <a:off x="5943600" y="4044000"/>
                <a:ext cx="792000" cy="0"/>
              </a:xfrm>
              <a:prstGeom prst="line">
                <a:avLst/>
              </a:prstGeom>
              <a:noFill/>
              <a:ln w="57150" cap="flat" cmpd="sng" algn="ctr">
                <a:solidFill>
                  <a:schemeClr val="tx1"/>
                </a:solidFill>
                <a:prstDash val="solid"/>
                <a:round/>
                <a:headEnd type="none" w="med" len="med"/>
                <a:tailEnd type="none" w="med" len="med"/>
              </a:ln>
              <a:effectLst/>
            </p:spPr>
          </p:cxnSp>
          <p:sp>
            <p:nvSpPr>
              <p:cNvPr id="26" name="Rechteck 25"/>
              <p:cNvSpPr/>
              <p:nvPr/>
            </p:nvSpPr>
            <p:spPr bwMode="auto">
              <a:xfrm>
                <a:off x="5943600" y="4191000"/>
                <a:ext cx="6858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b="1" smtClean="0">
                    <a:ln>
                      <a:solidFill>
                        <a:schemeClr val="bg1"/>
                      </a:solidFill>
                    </a:ln>
                    <a:latin typeface="Arial" pitchFamily="34" charset="0"/>
                  </a:rPr>
                  <a:t>ja</a:t>
                </a:r>
                <a:endParaRPr kumimoji="0" lang="de-DE" sz="1000" b="1" i="0" u="none" strike="noStrike" cap="none" normalizeH="0" baseline="0" smtClean="0">
                  <a:ln>
                    <a:solidFill>
                      <a:schemeClr val="bg1"/>
                    </a:solidFill>
                  </a:ln>
                  <a:solidFill>
                    <a:schemeClr val="hlink"/>
                  </a:solidFill>
                  <a:effectLst/>
                  <a:latin typeface="Arial" pitchFamily="34" charset="0"/>
                </a:endParaRPr>
              </a:p>
            </p:txBody>
          </p:sp>
        </p:grpSp>
      </p:grpSp>
      <p:pic>
        <p:nvPicPr>
          <p:cNvPr id="28" name="Picture 3"/>
          <p:cNvPicPr>
            <a:picLocks noChangeAspect="1" noChangeArrowheads="1"/>
          </p:cNvPicPr>
          <p:nvPr/>
        </p:nvPicPr>
        <p:blipFill>
          <a:blip r:embed="rId3"/>
          <a:srcRect/>
          <a:stretch>
            <a:fillRect/>
          </a:stretch>
        </p:blipFill>
        <p:spPr bwMode="auto">
          <a:xfrm rot="10800000" flipH="1" flipV="1">
            <a:off x="3200400" y="609600"/>
            <a:ext cx="5912908" cy="563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452432"/>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Verknappung – Verunsicherung – Verzicht – Beispiel 1</a:t>
            </a:r>
            <a:endParaRPr lang="de-DE" sz="2600" i="1">
              <a:solidFill>
                <a:schemeClr val="bg1"/>
              </a:solidFill>
            </a:endParaRPr>
          </a:p>
        </p:txBody>
      </p:sp>
      <p:grpSp>
        <p:nvGrpSpPr>
          <p:cNvPr id="2" name="Gruppieren 26"/>
          <p:cNvGrpSpPr/>
          <p:nvPr/>
        </p:nvGrpSpPr>
        <p:grpSpPr>
          <a:xfrm>
            <a:off x="457200" y="990600"/>
            <a:ext cx="2667000" cy="1905000"/>
            <a:chOff x="1066800" y="1143000"/>
            <a:chExt cx="7010400" cy="3885975"/>
          </a:xfrm>
        </p:grpSpPr>
        <p:sp>
          <p:nvSpPr>
            <p:cNvPr id="3" name="Regelmäßiges Fünfeck 2"/>
            <p:cNvSpPr/>
            <p:nvPr/>
          </p:nvSpPr>
          <p:spPr bwMode="auto">
            <a:xfrm>
              <a:off x="1066800" y="1143000"/>
              <a:ext cx="25146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Wissenschafts-zentrum</a:t>
              </a:r>
            </a:p>
          </p:txBody>
        </p:sp>
        <p:grpSp>
          <p:nvGrpSpPr>
            <p:cNvPr id="5" name="Gruppieren 30"/>
            <p:cNvGrpSpPr/>
            <p:nvPr/>
          </p:nvGrpSpPr>
          <p:grpSpPr>
            <a:xfrm>
              <a:off x="3352800" y="2286000"/>
              <a:ext cx="2286000" cy="730020"/>
              <a:chOff x="3352800" y="2286000"/>
              <a:chExt cx="2286000" cy="730020"/>
            </a:xfrm>
          </p:grpSpPr>
          <p:sp>
            <p:nvSpPr>
              <p:cNvPr id="7" name="Rechteck 6"/>
              <p:cNvSpPr/>
              <p:nvPr/>
            </p:nvSpPr>
            <p:spPr bwMode="auto">
              <a:xfrm>
                <a:off x="3886200" y="2286000"/>
                <a:ext cx="17526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m</a:t>
                </a:r>
                <a:r>
                  <a:rPr kumimoji="0" lang="de-DE" sz="1000" b="0" i="0" u="none" strike="noStrike" cap="none" normalizeH="0" baseline="0" smtClean="0">
                    <a:ln>
                      <a:noFill/>
                    </a:ln>
                    <a:solidFill>
                      <a:schemeClr val="hlink"/>
                    </a:solidFill>
                    <a:effectLst/>
                    <a:latin typeface="Arial" pitchFamily="34" charset="0"/>
                  </a:rPr>
                  <a:t>it urhr-geschütztem Material</a:t>
                </a:r>
              </a:p>
            </p:txBody>
          </p:sp>
          <p:sp>
            <p:nvSpPr>
              <p:cNvPr id="8" name="Pfeil nach links 7"/>
              <p:cNvSpPr/>
              <p:nvPr/>
            </p:nvSpPr>
            <p:spPr bwMode="auto">
              <a:xfrm>
                <a:off x="3352800" y="2667000"/>
                <a:ext cx="504000" cy="349020"/>
              </a:xfrm>
              <a:prstGeom prst="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grpSp>
        <p:grpSp>
          <p:nvGrpSpPr>
            <p:cNvPr id="13" name="Gruppieren 21"/>
            <p:cNvGrpSpPr/>
            <p:nvPr/>
          </p:nvGrpSpPr>
          <p:grpSpPr>
            <a:xfrm>
              <a:off x="1524000" y="1905001"/>
              <a:ext cx="1752600" cy="864475"/>
              <a:chOff x="1524000" y="1905001"/>
              <a:chExt cx="1752600" cy="864475"/>
            </a:xfrm>
          </p:grpSpPr>
          <p:sp>
            <p:nvSpPr>
              <p:cNvPr id="6" name="Rechteck 5"/>
              <p:cNvSpPr/>
              <p:nvPr/>
            </p:nvSpPr>
            <p:spPr bwMode="auto">
              <a:xfrm>
                <a:off x="1524000" y="2286000"/>
                <a:ext cx="1752600" cy="483476"/>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hlink"/>
                    </a:solidFill>
                    <a:effectLst/>
                    <a:latin typeface="Arial" pitchFamily="34" charset="0"/>
                  </a:rPr>
                  <a:t>eReader</a:t>
                </a:r>
              </a:p>
              <a:p>
                <a:pPr marL="0" marR="0" indent="0" algn="ctr" defTabSz="914400" rtl="0" eaLnBrk="0" fontAlgn="base" latinLnBrk="0" hangingPunct="0">
                  <a:lnSpc>
                    <a:spcPct val="100000"/>
                  </a:lnSpc>
                  <a:spcBef>
                    <a:spcPct val="0"/>
                  </a:spcBef>
                  <a:spcAft>
                    <a:spcPct val="0"/>
                  </a:spcAft>
                  <a:buClrTx/>
                  <a:buSzTx/>
                  <a:buFontTx/>
                  <a:buNone/>
                  <a:tabLst/>
                </a:pPr>
                <a:r>
                  <a:rPr lang="de-DE" sz="1000" smtClean="0">
                    <a:latin typeface="Arial" pitchFamily="34" charset="0"/>
                  </a:rPr>
                  <a:t>für</a:t>
                </a:r>
              </a:p>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s</a:t>
                </a:r>
                <a:r>
                  <a:rPr kumimoji="0" lang="de-DE" sz="1000" b="0" i="0" u="none" strike="noStrike" cap="none" normalizeH="0" baseline="0" smtClean="0">
                    <a:ln>
                      <a:noFill/>
                    </a:ln>
                    <a:solidFill>
                      <a:schemeClr val="hlink"/>
                    </a:solidFill>
                    <a:effectLst/>
                    <a:latin typeface="Arial" pitchFamily="34" charset="0"/>
                  </a:rPr>
                  <a:t>ummer</a:t>
                </a:r>
                <a:r>
                  <a:rPr kumimoji="0" lang="de-DE" sz="1000" b="0" i="0" u="none" strike="noStrike" cap="none" normalizeH="0" smtClean="0">
                    <a:ln>
                      <a:noFill/>
                    </a:ln>
                    <a:solidFill>
                      <a:schemeClr val="hlink"/>
                    </a:solidFill>
                    <a:effectLst/>
                    <a:latin typeface="Arial" pitchFamily="34" charset="0"/>
                  </a:rPr>
                  <a:t> school</a:t>
                </a:r>
                <a:endParaRPr kumimoji="0" lang="de-DE" sz="1000" b="0" i="0" u="none" strike="noStrike" cap="none" normalizeH="0" baseline="0" smtClean="0">
                  <a:ln>
                    <a:noFill/>
                  </a:ln>
                  <a:solidFill>
                    <a:schemeClr val="hlink"/>
                  </a:solidFill>
                  <a:effectLst/>
                  <a:latin typeface="Arial" pitchFamily="34" charset="0"/>
                </a:endParaRPr>
              </a:p>
            </p:txBody>
          </p:sp>
          <p:cxnSp>
            <p:nvCxnSpPr>
              <p:cNvPr id="18" name="Gerade Verbindung 17"/>
              <p:cNvCxnSpPr/>
              <p:nvPr/>
            </p:nvCxnSpPr>
            <p:spPr bwMode="auto">
              <a:xfrm rot="16200000" flipH="1" flipV="1">
                <a:off x="2164200" y="2103001"/>
                <a:ext cx="396000" cy="0"/>
              </a:xfrm>
              <a:prstGeom prst="line">
                <a:avLst/>
              </a:prstGeom>
              <a:noFill/>
              <a:ln w="57150" cap="flat" cmpd="sng" algn="ctr">
                <a:solidFill>
                  <a:schemeClr val="tx1"/>
                </a:solidFill>
                <a:prstDash val="solid"/>
                <a:round/>
                <a:headEnd type="none" w="med" len="med"/>
                <a:tailEnd type="none" w="med" len="med"/>
              </a:ln>
              <a:effectLst/>
            </p:spPr>
          </p:cxnSp>
        </p:grpSp>
        <p:grpSp>
          <p:nvGrpSpPr>
            <p:cNvPr id="15" name="Gruppieren 31"/>
            <p:cNvGrpSpPr/>
            <p:nvPr/>
          </p:nvGrpSpPr>
          <p:grpSpPr>
            <a:xfrm>
              <a:off x="2514600" y="3200400"/>
              <a:ext cx="1600200" cy="709099"/>
              <a:chOff x="2514600" y="3200400"/>
              <a:chExt cx="1600200" cy="709099"/>
            </a:xfrm>
          </p:grpSpPr>
          <p:sp>
            <p:nvSpPr>
              <p:cNvPr id="10" name="Rechteck 9"/>
              <p:cNvSpPr/>
              <p:nvPr/>
            </p:nvSpPr>
            <p:spPr bwMode="auto">
              <a:xfrm>
                <a:off x="2514600" y="3733800"/>
                <a:ext cx="16002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e</a:t>
                </a:r>
                <a:r>
                  <a:rPr kumimoji="0" lang="de-DE" sz="1000" b="0" i="0" u="none" strike="noStrike" cap="none" normalizeH="0" baseline="0" smtClean="0">
                    <a:ln>
                      <a:noFill/>
                    </a:ln>
                    <a:solidFill>
                      <a:schemeClr val="hlink"/>
                    </a:solidFill>
                    <a:effectLst/>
                    <a:latin typeface="Arial" pitchFamily="34" charset="0"/>
                  </a:rPr>
                  <a:t>rlaubt</a:t>
                </a:r>
                <a:r>
                  <a:rPr kumimoji="0" lang="de-DE" sz="1000" b="0" i="0" u="none" strike="noStrike" cap="none" normalizeH="0" smtClean="0">
                    <a:ln>
                      <a:noFill/>
                    </a:ln>
                    <a:solidFill>
                      <a:schemeClr val="hlink"/>
                    </a:solidFill>
                    <a:effectLst/>
                    <a:latin typeface="Arial" pitchFamily="34" charset="0"/>
                  </a:rPr>
                  <a:t> wegen § 52a</a:t>
                </a:r>
                <a:endParaRPr kumimoji="0" lang="de-DE" sz="1000" b="0" i="0" u="none" strike="noStrike" cap="none" normalizeH="0" baseline="0" smtClean="0">
                  <a:ln>
                    <a:noFill/>
                  </a:ln>
                  <a:solidFill>
                    <a:schemeClr val="hlink"/>
                  </a:solidFill>
                  <a:effectLst/>
                  <a:latin typeface="Arial" pitchFamily="34" charset="0"/>
                </a:endParaRPr>
              </a:p>
            </p:txBody>
          </p:sp>
          <p:sp>
            <p:nvSpPr>
              <p:cNvPr id="11" name="Pfeil nach oben 10"/>
              <p:cNvSpPr/>
              <p:nvPr/>
            </p:nvSpPr>
            <p:spPr bwMode="auto">
              <a:xfrm>
                <a:off x="2819400" y="3200400"/>
                <a:ext cx="216000" cy="228375"/>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sp>
            <p:nvSpPr>
              <p:cNvPr id="19" name="Rechteck 18"/>
              <p:cNvSpPr/>
              <p:nvPr/>
            </p:nvSpPr>
            <p:spPr bwMode="auto">
              <a:xfrm>
                <a:off x="3200400" y="3276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solidFill>
                        <a:schemeClr val="bg1"/>
                      </a:solidFill>
                    </a:ln>
                    <a:solidFill>
                      <a:schemeClr val="hlink"/>
                    </a:solidFill>
                    <a:effectLst/>
                    <a:latin typeface="Arial" pitchFamily="34" charset="0"/>
                  </a:rPr>
                  <a:t>?</a:t>
                </a:r>
              </a:p>
            </p:txBody>
          </p:sp>
        </p:grpSp>
        <p:grpSp>
          <p:nvGrpSpPr>
            <p:cNvPr id="16" name="Gruppieren 28"/>
            <p:cNvGrpSpPr/>
            <p:nvPr/>
          </p:nvGrpSpPr>
          <p:grpSpPr>
            <a:xfrm>
              <a:off x="4343400" y="3200400"/>
              <a:ext cx="1600200" cy="709099"/>
              <a:chOff x="4343400" y="3200400"/>
              <a:chExt cx="1600200" cy="709099"/>
            </a:xfrm>
          </p:grpSpPr>
          <p:sp>
            <p:nvSpPr>
              <p:cNvPr id="12" name="Rechteck 11"/>
              <p:cNvSpPr/>
              <p:nvPr/>
            </p:nvSpPr>
            <p:spPr bwMode="auto">
              <a:xfrm>
                <a:off x="4343400" y="3733800"/>
                <a:ext cx="16002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smtClean="0">
                    <a:latin typeface="Arial" pitchFamily="34" charset="0"/>
                  </a:rPr>
                  <a:t>verboten</a:t>
                </a:r>
                <a:r>
                  <a:rPr kumimoji="0" lang="de-DE" sz="1000" b="0" i="0" u="none" strike="noStrike" cap="none" normalizeH="0" smtClean="0">
                    <a:ln>
                      <a:noFill/>
                    </a:ln>
                    <a:solidFill>
                      <a:schemeClr val="hlink"/>
                    </a:solidFill>
                    <a:effectLst/>
                    <a:latin typeface="Arial" pitchFamily="34" charset="0"/>
                  </a:rPr>
                  <a:t> wegen § 53a</a:t>
                </a:r>
                <a:endParaRPr kumimoji="0" lang="de-DE" sz="1000" b="0" i="0" u="none" strike="noStrike" cap="none" normalizeH="0" baseline="0" smtClean="0">
                  <a:ln>
                    <a:noFill/>
                  </a:ln>
                  <a:solidFill>
                    <a:schemeClr val="hlink"/>
                  </a:solidFill>
                  <a:effectLst/>
                  <a:latin typeface="Arial" pitchFamily="34" charset="0"/>
                </a:endParaRPr>
              </a:p>
            </p:txBody>
          </p:sp>
          <p:sp>
            <p:nvSpPr>
              <p:cNvPr id="20" name="Rechteck 19"/>
              <p:cNvSpPr/>
              <p:nvPr/>
            </p:nvSpPr>
            <p:spPr bwMode="auto">
              <a:xfrm>
                <a:off x="4953000" y="3276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solidFill>
                        <a:schemeClr val="bg1"/>
                      </a:solidFill>
                    </a:ln>
                    <a:solidFill>
                      <a:schemeClr val="hlink"/>
                    </a:solidFill>
                    <a:effectLst/>
                    <a:latin typeface="Arial" pitchFamily="34" charset="0"/>
                  </a:rPr>
                  <a:t>?</a:t>
                </a:r>
              </a:p>
            </p:txBody>
          </p:sp>
          <p:sp>
            <p:nvSpPr>
              <p:cNvPr id="21" name="Pfeil nach oben 20"/>
              <p:cNvSpPr/>
              <p:nvPr/>
            </p:nvSpPr>
            <p:spPr bwMode="auto">
              <a:xfrm>
                <a:off x="4495800" y="3200400"/>
                <a:ext cx="216000" cy="228375"/>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grpSp>
        <p:grpSp>
          <p:nvGrpSpPr>
            <p:cNvPr id="22" name="Gruppieren 33"/>
            <p:cNvGrpSpPr/>
            <p:nvPr/>
          </p:nvGrpSpPr>
          <p:grpSpPr>
            <a:xfrm>
              <a:off x="2133600" y="4296600"/>
              <a:ext cx="2209800" cy="732375"/>
              <a:chOff x="2133600" y="4296600"/>
              <a:chExt cx="2209800" cy="732375"/>
            </a:xfrm>
          </p:grpSpPr>
          <p:sp>
            <p:nvSpPr>
              <p:cNvPr id="9" name="Regelmäßiges Fünfeck 8"/>
              <p:cNvSpPr/>
              <p:nvPr/>
            </p:nvSpPr>
            <p:spPr bwMode="auto">
              <a:xfrm>
                <a:off x="2133600" y="4800600"/>
                <a:ext cx="22098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Aktions-bündnis</a:t>
                </a:r>
              </a:p>
            </p:txBody>
          </p:sp>
          <p:cxnSp>
            <p:nvCxnSpPr>
              <p:cNvPr id="17" name="Gerade Verbindung 16"/>
              <p:cNvCxnSpPr/>
              <p:nvPr/>
            </p:nvCxnSpPr>
            <p:spPr bwMode="auto">
              <a:xfrm rot="16200000" flipH="1" flipV="1">
                <a:off x="3007800" y="4548600"/>
                <a:ext cx="504000" cy="0"/>
              </a:xfrm>
              <a:prstGeom prst="line">
                <a:avLst/>
              </a:prstGeom>
              <a:noFill/>
              <a:ln w="57150" cap="flat" cmpd="sng" algn="ctr">
                <a:solidFill>
                  <a:schemeClr val="tx1"/>
                </a:solidFill>
                <a:prstDash val="solid"/>
                <a:round/>
                <a:headEnd type="none" w="med" len="med"/>
                <a:tailEnd type="none" w="med" len="med"/>
              </a:ln>
              <a:effectLst/>
            </p:spPr>
          </p:cxnSp>
          <p:sp>
            <p:nvSpPr>
              <p:cNvPr id="25" name="Rechteck 24"/>
              <p:cNvSpPr/>
              <p:nvPr/>
            </p:nvSpPr>
            <p:spPr bwMode="auto">
              <a:xfrm>
                <a:off x="3352800" y="4419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b="1" smtClean="0">
                    <a:ln>
                      <a:solidFill>
                        <a:schemeClr val="bg1"/>
                      </a:solidFill>
                    </a:ln>
                    <a:latin typeface="Arial" pitchFamily="34" charset="0"/>
                  </a:rPr>
                  <a:t>ja</a:t>
                </a:r>
                <a:endParaRPr kumimoji="0" lang="de-DE" sz="1000" b="1" i="0" u="none" strike="noStrike" cap="none" normalizeH="0" baseline="0" smtClean="0">
                  <a:ln>
                    <a:solidFill>
                      <a:schemeClr val="bg1"/>
                    </a:solidFill>
                  </a:ln>
                  <a:solidFill>
                    <a:schemeClr val="hlink"/>
                  </a:solidFill>
                  <a:effectLst/>
                  <a:latin typeface="Arial" pitchFamily="34" charset="0"/>
                </a:endParaRPr>
              </a:p>
            </p:txBody>
          </p:sp>
        </p:grpSp>
        <p:grpSp>
          <p:nvGrpSpPr>
            <p:cNvPr id="23" name="Gruppieren 27"/>
            <p:cNvGrpSpPr/>
            <p:nvPr/>
          </p:nvGrpSpPr>
          <p:grpSpPr>
            <a:xfrm>
              <a:off x="5943600" y="3747360"/>
              <a:ext cx="2133600" cy="619339"/>
              <a:chOff x="5943600" y="3747360"/>
              <a:chExt cx="2133600" cy="619339"/>
            </a:xfrm>
          </p:grpSpPr>
          <p:sp>
            <p:nvSpPr>
              <p:cNvPr id="4" name="Regelmäßiges Fünfeck 3"/>
              <p:cNvSpPr/>
              <p:nvPr/>
            </p:nvSpPr>
            <p:spPr bwMode="auto">
              <a:xfrm>
                <a:off x="6705600" y="3747360"/>
                <a:ext cx="13716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Biblio-thek</a:t>
                </a:r>
              </a:p>
            </p:txBody>
          </p:sp>
          <p:cxnSp>
            <p:nvCxnSpPr>
              <p:cNvPr id="14" name="Gerade Verbindung 13"/>
              <p:cNvCxnSpPr/>
              <p:nvPr/>
            </p:nvCxnSpPr>
            <p:spPr bwMode="auto">
              <a:xfrm flipH="1" flipV="1">
                <a:off x="5943600" y="4044000"/>
                <a:ext cx="792000" cy="0"/>
              </a:xfrm>
              <a:prstGeom prst="line">
                <a:avLst/>
              </a:prstGeom>
              <a:noFill/>
              <a:ln w="57150" cap="flat" cmpd="sng" algn="ctr">
                <a:solidFill>
                  <a:schemeClr val="tx1"/>
                </a:solidFill>
                <a:prstDash val="solid"/>
                <a:round/>
                <a:headEnd type="none" w="med" len="med"/>
                <a:tailEnd type="none" w="med" len="med"/>
              </a:ln>
              <a:effectLst/>
            </p:spPr>
          </p:cxnSp>
          <p:sp>
            <p:nvSpPr>
              <p:cNvPr id="26" name="Rechteck 25"/>
              <p:cNvSpPr/>
              <p:nvPr/>
            </p:nvSpPr>
            <p:spPr bwMode="auto">
              <a:xfrm>
                <a:off x="5943600" y="4191000"/>
                <a:ext cx="6858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b="1" smtClean="0">
                    <a:ln>
                      <a:solidFill>
                        <a:schemeClr val="bg1"/>
                      </a:solidFill>
                    </a:ln>
                    <a:latin typeface="Arial" pitchFamily="34" charset="0"/>
                  </a:rPr>
                  <a:t>ja</a:t>
                </a:r>
                <a:endParaRPr kumimoji="0" lang="de-DE" sz="1000" b="1" i="0" u="none" strike="noStrike" cap="none" normalizeH="0" baseline="0" smtClean="0">
                  <a:ln>
                    <a:solidFill>
                      <a:schemeClr val="bg1"/>
                    </a:solidFill>
                  </a:ln>
                  <a:solidFill>
                    <a:schemeClr val="hlink"/>
                  </a:solidFill>
                  <a:effectLst/>
                  <a:latin typeface="Arial" pitchFamily="34" charset="0"/>
                </a:endParaRPr>
              </a:p>
            </p:txBody>
          </p:sp>
        </p:grpSp>
      </p:grpSp>
      <p:pic>
        <p:nvPicPr>
          <p:cNvPr id="29" name="Picture 1032"/>
          <p:cNvPicPr>
            <a:picLocks noChangeAspect="1" noChangeArrowheads="1"/>
          </p:cNvPicPr>
          <p:nvPr/>
        </p:nvPicPr>
        <p:blipFill>
          <a:blip r:embed="rId3"/>
          <a:srcRect/>
          <a:stretch>
            <a:fillRect/>
          </a:stretch>
        </p:blipFill>
        <p:spPr bwMode="auto">
          <a:xfrm>
            <a:off x="2514600" y="838200"/>
            <a:ext cx="6424246"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srcRect/>
          <a:stretch>
            <a:fillRect/>
          </a:stretch>
        </p:blipFill>
        <p:spPr bwMode="auto">
          <a:xfrm>
            <a:off x="0" y="457200"/>
            <a:ext cx="9144000" cy="5410200"/>
          </a:xfrm>
          <a:prstGeom prst="rect">
            <a:avLst/>
          </a:prstGeom>
          <a:noFill/>
          <a:ln w="12700" cap="flat" cmpd="sng">
            <a:noFill/>
            <a:prstDash val="solid"/>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452432"/>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Verknappung – Verunsicherung – Verzicht – Beispiel 1</a:t>
            </a:r>
            <a:endParaRPr lang="de-DE" sz="2600" i="1">
              <a:solidFill>
                <a:schemeClr val="bg1"/>
              </a:solidFill>
            </a:endParaRPr>
          </a:p>
        </p:txBody>
      </p:sp>
      <p:grpSp>
        <p:nvGrpSpPr>
          <p:cNvPr id="2" name="Gruppieren 26"/>
          <p:cNvGrpSpPr/>
          <p:nvPr/>
        </p:nvGrpSpPr>
        <p:grpSpPr>
          <a:xfrm>
            <a:off x="533400" y="1207995"/>
            <a:ext cx="4343400" cy="3298363"/>
            <a:chOff x="1066800" y="1298868"/>
            <a:chExt cx="7010400" cy="3641133"/>
          </a:xfrm>
        </p:grpSpPr>
        <p:sp>
          <p:nvSpPr>
            <p:cNvPr id="3" name="Regelmäßiges Fünfeck 2"/>
            <p:cNvSpPr/>
            <p:nvPr/>
          </p:nvSpPr>
          <p:spPr bwMode="auto">
            <a:xfrm>
              <a:off x="1066800" y="1298868"/>
              <a:ext cx="2514597" cy="517082"/>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bg1"/>
                  </a:solidFill>
                  <a:effectLst/>
                  <a:latin typeface="Arial" pitchFamily="34" charset="0"/>
                </a:rPr>
                <a:t>Wissenschafts-zentrum</a:t>
              </a:r>
            </a:p>
          </p:txBody>
        </p:sp>
        <p:grpSp>
          <p:nvGrpSpPr>
            <p:cNvPr id="5" name="Gruppieren 30"/>
            <p:cNvGrpSpPr/>
            <p:nvPr/>
          </p:nvGrpSpPr>
          <p:grpSpPr>
            <a:xfrm>
              <a:off x="3352800" y="2286000"/>
              <a:ext cx="2286000" cy="584683"/>
              <a:chOff x="3352800" y="2286000"/>
              <a:chExt cx="2286000" cy="584683"/>
            </a:xfrm>
          </p:grpSpPr>
          <p:sp>
            <p:nvSpPr>
              <p:cNvPr id="7" name="Rechteck 6"/>
              <p:cNvSpPr/>
              <p:nvPr/>
            </p:nvSpPr>
            <p:spPr bwMode="auto">
              <a:xfrm>
                <a:off x="3886198" y="2286000"/>
                <a:ext cx="1752602" cy="584683"/>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a:latin typeface="Arial" pitchFamily="34" charset="0"/>
                  </a:rPr>
                  <a:t>m</a:t>
                </a:r>
                <a:r>
                  <a:rPr kumimoji="0" lang="de-DE" sz="1100" b="0" i="0" u="none" strike="noStrike" cap="none" normalizeH="0" baseline="0" smtClean="0">
                    <a:ln>
                      <a:noFill/>
                    </a:ln>
                    <a:solidFill>
                      <a:schemeClr val="hlink"/>
                    </a:solidFill>
                    <a:effectLst/>
                    <a:latin typeface="Arial" pitchFamily="34" charset="0"/>
                  </a:rPr>
                  <a:t>it urhr-geschütztem Material</a:t>
                </a:r>
              </a:p>
            </p:txBody>
          </p:sp>
          <p:sp>
            <p:nvSpPr>
              <p:cNvPr id="8" name="Pfeil nach links 7"/>
              <p:cNvSpPr/>
              <p:nvPr/>
            </p:nvSpPr>
            <p:spPr bwMode="auto">
              <a:xfrm>
                <a:off x="3352800" y="2488901"/>
                <a:ext cx="522947" cy="278188"/>
              </a:xfrm>
              <a:prstGeom prst="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100" b="0" i="0" u="none" strike="noStrike" cap="none" normalizeH="0" baseline="0" smtClean="0">
                  <a:ln>
                    <a:noFill/>
                  </a:ln>
                  <a:solidFill>
                    <a:schemeClr val="hlink"/>
                  </a:solidFill>
                  <a:effectLst/>
                  <a:latin typeface="Arial" pitchFamily="34" charset="0"/>
                </a:endParaRPr>
              </a:p>
            </p:txBody>
          </p:sp>
        </p:grpSp>
        <p:grpSp>
          <p:nvGrpSpPr>
            <p:cNvPr id="13" name="Gruppieren 21"/>
            <p:cNvGrpSpPr/>
            <p:nvPr/>
          </p:nvGrpSpPr>
          <p:grpSpPr>
            <a:xfrm>
              <a:off x="1524000" y="1905001"/>
              <a:ext cx="1752600" cy="965682"/>
              <a:chOff x="1524000" y="1905001"/>
              <a:chExt cx="1752600" cy="965682"/>
            </a:xfrm>
          </p:grpSpPr>
          <p:sp>
            <p:nvSpPr>
              <p:cNvPr id="6" name="Rechteck 5"/>
              <p:cNvSpPr/>
              <p:nvPr/>
            </p:nvSpPr>
            <p:spPr bwMode="auto">
              <a:xfrm>
                <a:off x="1524000" y="2286000"/>
                <a:ext cx="1752600" cy="584683"/>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hlink"/>
                    </a:solidFill>
                    <a:effectLst/>
                    <a:latin typeface="Arial" pitchFamily="34" charset="0"/>
                  </a:rPr>
                  <a:t>eReader</a:t>
                </a:r>
              </a:p>
              <a:p>
                <a:pPr marL="0" marR="0" indent="0" algn="ctr" defTabSz="914400" rtl="0" eaLnBrk="0" fontAlgn="base" latinLnBrk="0" hangingPunct="0">
                  <a:lnSpc>
                    <a:spcPct val="100000"/>
                  </a:lnSpc>
                  <a:spcBef>
                    <a:spcPct val="0"/>
                  </a:spcBef>
                  <a:spcAft>
                    <a:spcPct val="0"/>
                  </a:spcAft>
                  <a:buClrTx/>
                  <a:buSzTx/>
                  <a:buFontTx/>
                  <a:buNone/>
                  <a:tabLst/>
                </a:pPr>
                <a:r>
                  <a:rPr lang="de-DE" sz="1100" smtClean="0">
                    <a:latin typeface="Arial" pitchFamily="34" charset="0"/>
                  </a:rPr>
                  <a:t>für</a:t>
                </a:r>
              </a:p>
              <a:p>
                <a:pPr marL="0" marR="0" indent="0" algn="ctr" defTabSz="914400" rtl="0" eaLnBrk="0" fontAlgn="base" latinLnBrk="0" hangingPunct="0">
                  <a:lnSpc>
                    <a:spcPct val="100000"/>
                  </a:lnSpc>
                  <a:spcBef>
                    <a:spcPct val="0"/>
                  </a:spcBef>
                  <a:spcAft>
                    <a:spcPct val="0"/>
                  </a:spcAft>
                  <a:buClrTx/>
                  <a:buSzTx/>
                  <a:buFontTx/>
                  <a:buNone/>
                  <a:tabLst/>
                </a:pPr>
                <a:r>
                  <a:rPr lang="de-DE" sz="1100">
                    <a:latin typeface="Arial" pitchFamily="34" charset="0"/>
                  </a:rPr>
                  <a:t>s</a:t>
                </a:r>
                <a:r>
                  <a:rPr kumimoji="0" lang="de-DE" sz="1100" b="0" i="0" u="none" strike="noStrike" cap="none" normalizeH="0" baseline="0" smtClean="0">
                    <a:ln>
                      <a:noFill/>
                    </a:ln>
                    <a:solidFill>
                      <a:schemeClr val="hlink"/>
                    </a:solidFill>
                    <a:effectLst/>
                    <a:latin typeface="Arial" pitchFamily="34" charset="0"/>
                  </a:rPr>
                  <a:t>ummer</a:t>
                </a:r>
                <a:r>
                  <a:rPr kumimoji="0" lang="de-DE" sz="1100" b="0" i="0" u="none" strike="noStrike" cap="none" normalizeH="0" smtClean="0">
                    <a:ln>
                      <a:noFill/>
                    </a:ln>
                    <a:solidFill>
                      <a:schemeClr val="hlink"/>
                    </a:solidFill>
                    <a:effectLst/>
                    <a:latin typeface="Arial" pitchFamily="34" charset="0"/>
                  </a:rPr>
                  <a:t> school</a:t>
                </a:r>
                <a:endParaRPr kumimoji="0" lang="de-DE" sz="1100" b="0" i="0" u="none" strike="noStrike" cap="none" normalizeH="0" baseline="0" smtClean="0">
                  <a:ln>
                    <a:noFill/>
                  </a:ln>
                  <a:solidFill>
                    <a:schemeClr val="hlink"/>
                  </a:solidFill>
                  <a:effectLst/>
                  <a:latin typeface="Arial" pitchFamily="34" charset="0"/>
                </a:endParaRPr>
              </a:p>
            </p:txBody>
          </p:sp>
          <p:cxnSp>
            <p:nvCxnSpPr>
              <p:cNvPr id="18" name="Gerade Verbindung 17"/>
              <p:cNvCxnSpPr/>
              <p:nvPr/>
            </p:nvCxnSpPr>
            <p:spPr bwMode="auto">
              <a:xfrm rot="16200000" flipH="1" flipV="1">
                <a:off x="2164200" y="2103001"/>
                <a:ext cx="396000" cy="0"/>
              </a:xfrm>
              <a:prstGeom prst="line">
                <a:avLst/>
              </a:prstGeom>
              <a:noFill/>
              <a:ln w="57150" cap="flat" cmpd="sng" algn="ctr">
                <a:solidFill>
                  <a:schemeClr val="tx1"/>
                </a:solidFill>
                <a:prstDash val="solid"/>
                <a:round/>
                <a:headEnd type="none" w="med" len="med"/>
                <a:tailEnd type="none" w="med" len="med"/>
              </a:ln>
              <a:effectLst/>
            </p:spPr>
          </p:cxnSp>
        </p:grpSp>
        <p:grpSp>
          <p:nvGrpSpPr>
            <p:cNvPr id="15" name="Gruppieren 31"/>
            <p:cNvGrpSpPr/>
            <p:nvPr/>
          </p:nvGrpSpPr>
          <p:grpSpPr>
            <a:xfrm>
              <a:off x="2514600" y="2993613"/>
              <a:ext cx="1600200" cy="902528"/>
              <a:chOff x="2514600" y="2993613"/>
              <a:chExt cx="1600200" cy="902528"/>
            </a:xfrm>
          </p:grpSpPr>
          <p:sp>
            <p:nvSpPr>
              <p:cNvPr id="10" name="Rechteck 9"/>
              <p:cNvSpPr/>
              <p:nvPr/>
            </p:nvSpPr>
            <p:spPr bwMode="auto">
              <a:xfrm>
                <a:off x="2514600" y="3498326"/>
                <a:ext cx="1600200" cy="397815"/>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a:latin typeface="Arial" pitchFamily="34" charset="0"/>
                  </a:rPr>
                  <a:t>e</a:t>
                </a:r>
                <a:r>
                  <a:rPr kumimoji="0" lang="de-DE" sz="1100" b="0" i="0" u="none" strike="noStrike" cap="none" normalizeH="0" baseline="0" smtClean="0">
                    <a:ln>
                      <a:noFill/>
                    </a:ln>
                    <a:solidFill>
                      <a:schemeClr val="hlink"/>
                    </a:solidFill>
                    <a:effectLst/>
                    <a:latin typeface="Arial" pitchFamily="34" charset="0"/>
                  </a:rPr>
                  <a:t>rlaubt</a:t>
                </a:r>
                <a:r>
                  <a:rPr kumimoji="0" lang="de-DE" sz="1100" b="0" i="0" u="none" strike="noStrike" cap="none" normalizeH="0" smtClean="0">
                    <a:ln>
                      <a:noFill/>
                    </a:ln>
                    <a:solidFill>
                      <a:schemeClr val="hlink"/>
                    </a:solidFill>
                    <a:effectLst/>
                    <a:latin typeface="Arial" pitchFamily="34" charset="0"/>
                  </a:rPr>
                  <a:t> wegen § 52a</a:t>
                </a:r>
                <a:endParaRPr kumimoji="0" lang="de-DE" sz="1100" b="0" i="0" u="none" strike="noStrike" cap="none" normalizeH="0" baseline="0" smtClean="0">
                  <a:ln>
                    <a:noFill/>
                  </a:ln>
                  <a:solidFill>
                    <a:schemeClr val="hlink"/>
                  </a:solidFill>
                  <a:effectLst/>
                  <a:latin typeface="Arial" pitchFamily="34" charset="0"/>
                </a:endParaRPr>
              </a:p>
            </p:txBody>
          </p:sp>
          <p:sp>
            <p:nvSpPr>
              <p:cNvPr id="11" name="Pfeil nach oben 10"/>
              <p:cNvSpPr/>
              <p:nvPr/>
            </p:nvSpPr>
            <p:spPr bwMode="auto">
              <a:xfrm>
                <a:off x="2819399" y="2993613"/>
                <a:ext cx="348632" cy="437153"/>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100" b="0" i="0" u="none" strike="noStrike" cap="none" normalizeH="0" baseline="0" smtClean="0">
                  <a:ln>
                    <a:noFill/>
                  </a:ln>
                  <a:solidFill>
                    <a:schemeClr val="hlink"/>
                  </a:solidFill>
                  <a:effectLst/>
                  <a:latin typeface="Arial" pitchFamily="34" charset="0"/>
                </a:endParaRPr>
              </a:p>
            </p:txBody>
          </p:sp>
          <p:sp>
            <p:nvSpPr>
              <p:cNvPr id="19" name="Rechteck 18"/>
              <p:cNvSpPr/>
              <p:nvPr/>
            </p:nvSpPr>
            <p:spPr bwMode="auto">
              <a:xfrm>
                <a:off x="3200397" y="3276600"/>
                <a:ext cx="381000" cy="210946"/>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solidFill>
                        <a:schemeClr val="bg1"/>
                      </a:solidFill>
                    </a:ln>
                    <a:solidFill>
                      <a:schemeClr val="hlink"/>
                    </a:solidFill>
                    <a:effectLst/>
                    <a:latin typeface="Arial" pitchFamily="34" charset="0"/>
                  </a:rPr>
                  <a:t>?</a:t>
                </a:r>
              </a:p>
            </p:txBody>
          </p:sp>
        </p:grpSp>
        <p:grpSp>
          <p:nvGrpSpPr>
            <p:cNvPr id="16" name="Gruppieren 28"/>
            <p:cNvGrpSpPr/>
            <p:nvPr/>
          </p:nvGrpSpPr>
          <p:grpSpPr>
            <a:xfrm>
              <a:off x="4343400" y="2993613"/>
              <a:ext cx="1600200" cy="902529"/>
              <a:chOff x="4343400" y="2993613"/>
              <a:chExt cx="1600200" cy="902529"/>
            </a:xfrm>
          </p:grpSpPr>
          <p:sp>
            <p:nvSpPr>
              <p:cNvPr id="12" name="Rechteck 11"/>
              <p:cNvSpPr/>
              <p:nvPr/>
            </p:nvSpPr>
            <p:spPr bwMode="auto">
              <a:xfrm>
                <a:off x="4343400" y="3498327"/>
                <a:ext cx="1600200" cy="397815"/>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smtClean="0">
                    <a:latin typeface="Arial" pitchFamily="34" charset="0"/>
                  </a:rPr>
                  <a:t>verboten</a:t>
                </a:r>
                <a:r>
                  <a:rPr kumimoji="0" lang="de-DE" sz="1100" b="0" i="0" u="none" strike="noStrike" cap="none" normalizeH="0" smtClean="0">
                    <a:ln>
                      <a:noFill/>
                    </a:ln>
                    <a:solidFill>
                      <a:schemeClr val="hlink"/>
                    </a:solidFill>
                    <a:effectLst/>
                    <a:latin typeface="Arial" pitchFamily="34" charset="0"/>
                  </a:rPr>
                  <a:t> wegen § 53a</a:t>
                </a:r>
                <a:endParaRPr kumimoji="0" lang="de-DE" sz="1100" b="0" i="0" u="none" strike="noStrike" cap="none" normalizeH="0" baseline="0" smtClean="0">
                  <a:ln>
                    <a:noFill/>
                  </a:ln>
                  <a:solidFill>
                    <a:schemeClr val="hlink"/>
                  </a:solidFill>
                  <a:effectLst/>
                  <a:latin typeface="Arial" pitchFamily="34" charset="0"/>
                </a:endParaRPr>
              </a:p>
            </p:txBody>
          </p:sp>
          <p:sp>
            <p:nvSpPr>
              <p:cNvPr id="20" name="Rechteck 19"/>
              <p:cNvSpPr/>
              <p:nvPr/>
            </p:nvSpPr>
            <p:spPr bwMode="auto">
              <a:xfrm>
                <a:off x="4953000" y="3276600"/>
                <a:ext cx="381000" cy="210946"/>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solidFill>
                        <a:schemeClr val="bg1"/>
                      </a:solidFill>
                    </a:ln>
                    <a:solidFill>
                      <a:schemeClr val="hlink"/>
                    </a:solidFill>
                    <a:effectLst/>
                    <a:latin typeface="Arial" pitchFamily="34" charset="0"/>
                  </a:rPr>
                  <a:t>?</a:t>
                </a:r>
              </a:p>
            </p:txBody>
          </p:sp>
          <p:sp>
            <p:nvSpPr>
              <p:cNvPr id="21" name="Pfeil nach oben 20"/>
              <p:cNvSpPr/>
              <p:nvPr/>
            </p:nvSpPr>
            <p:spPr bwMode="auto">
              <a:xfrm>
                <a:off x="4387516" y="2993613"/>
                <a:ext cx="348632" cy="437153"/>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100" b="0" i="0" u="none" strike="noStrike" cap="none" normalizeH="0" baseline="0" smtClean="0">
                  <a:ln>
                    <a:noFill/>
                  </a:ln>
                  <a:solidFill>
                    <a:schemeClr val="hlink"/>
                  </a:solidFill>
                  <a:effectLst/>
                  <a:latin typeface="Arial" pitchFamily="34" charset="0"/>
                </a:endParaRPr>
              </a:p>
            </p:txBody>
          </p:sp>
        </p:grpSp>
        <p:grpSp>
          <p:nvGrpSpPr>
            <p:cNvPr id="22" name="Gruppieren 33"/>
            <p:cNvGrpSpPr/>
            <p:nvPr/>
          </p:nvGrpSpPr>
          <p:grpSpPr>
            <a:xfrm>
              <a:off x="2133600" y="3918920"/>
              <a:ext cx="2209800" cy="1021081"/>
              <a:chOff x="2133600" y="3918920"/>
              <a:chExt cx="2209800" cy="1021081"/>
            </a:xfrm>
          </p:grpSpPr>
          <p:sp>
            <p:nvSpPr>
              <p:cNvPr id="9" name="Regelmäßiges Fünfeck 8"/>
              <p:cNvSpPr/>
              <p:nvPr/>
            </p:nvSpPr>
            <p:spPr bwMode="auto">
              <a:xfrm>
                <a:off x="2133600" y="4422919"/>
                <a:ext cx="2209800" cy="517082"/>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bg1"/>
                    </a:solidFill>
                    <a:effectLst/>
                    <a:latin typeface="Arial" pitchFamily="34" charset="0"/>
                  </a:rPr>
                  <a:t>Aktions-bündnis</a:t>
                </a:r>
              </a:p>
            </p:txBody>
          </p:sp>
          <p:cxnSp>
            <p:nvCxnSpPr>
              <p:cNvPr id="17" name="Gerade Verbindung 16"/>
              <p:cNvCxnSpPr/>
              <p:nvPr/>
            </p:nvCxnSpPr>
            <p:spPr bwMode="auto">
              <a:xfrm rot="16200000" flipH="1" flipV="1">
                <a:off x="3007800" y="4170920"/>
                <a:ext cx="504000" cy="0"/>
              </a:xfrm>
              <a:prstGeom prst="line">
                <a:avLst/>
              </a:prstGeom>
              <a:noFill/>
              <a:ln w="57150" cap="flat" cmpd="sng" algn="ctr">
                <a:solidFill>
                  <a:schemeClr val="tx1"/>
                </a:solidFill>
                <a:prstDash val="solid"/>
                <a:round/>
                <a:headEnd type="none" w="med" len="med"/>
                <a:tailEnd type="none" w="med" len="med"/>
              </a:ln>
              <a:effectLst/>
            </p:spPr>
          </p:cxnSp>
          <p:sp>
            <p:nvSpPr>
              <p:cNvPr id="25" name="Rechteck 24"/>
              <p:cNvSpPr/>
              <p:nvPr/>
            </p:nvSpPr>
            <p:spPr bwMode="auto">
              <a:xfrm>
                <a:off x="3352799" y="4419602"/>
                <a:ext cx="380999" cy="210946"/>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b="1" smtClean="0">
                    <a:ln>
                      <a:solidFill>
                        <a:schemeClr val="bg1"/>
                      </a:solidFill>
                    </a:ln>
                    <a:latin typeface="Arial" pitchFamily="34" charset="0"/>
                  </a:rPr>
                  <a:t>ja</a:t>
                </a:r>
                <a:endParaRPr kumimoji="0" lang="de-DE" sz="1100" b="1" i="0" u="none" strike="noStrike" cap="none" normalizeH="0" baseline="0" smtClean="0">
                  <a:ln>
                    <a:solidFill>
                      <a:schemeClr val="bg1"/>
                    </a:solidFill>
                  </a:ln>
                  <a:solidFill>
                    <a:schemeClr val="hlink"/>
                  </a:solidFill>
                  <a:effectLst/>
                  <a:latin typeface="Arial" pitchFamily="34" charset="0"/>
                </a:endParaRPr>
              </a:p>
            </p:txBody>
          </p:sp>
        </p:grpSp>
        <p:grpSp>
          <p:nvGrpSpPr>
            <p:cNvPr id="23" name="Gruppieren 27"/>
            <p:cNvGrpSpPr/>
            <p:nvPr/>
          </p:nvGrpSpPr>
          <p:grpSpPr>
            <a:xfrm>
              <a:off x="5943600" y="3511884"/>
              <a:ext cx="2133600" cy="890059"/>
              <a:chOff x="5943600" y="3511884"/>
              <a:chExt cx="2133600" cy="890059"/>
            </a:xfrm>
          </p:grpSpPr>
          <p:sp>
            <p:nvSpPr>
              <p:cNvPr id="4" name="Regelmäßiges Fünfeck 3"/>
              <p:cNvSpPr/>
              <p:nvPr/>
            </p:nvSpPr>
            <p:spPr bwMode="auto">
              <a:xfrm>
                <a:off x="6705597" y="3511884"/>
                <a:ext cx="1371603" cy="517082"/>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bg1"/>
                    </a:solidFill>
                    <a:effectLst/>
                    <a:latin typeface="Arial" pitchFamily="34" charset="0"/>
                  </a:rPr>
                  <a:t>Biblio-thek</a:t>
                </a:r>
              </a:p>
            </p:txBody>
          </p:sp>
          <p:cxnSp>
            <p:nvCxnSpPr>
              <p:cNvPr id="14" name="Gerade Verbindung 13"/>
              <p:cNvCxnSpPr/>
              <p:nvPr/>
            </p:nvCxnSpPr>
            <p:spPr bwMode="auto">
              <a:xfrm flipH="1" flipV="1">
                <a:off x="5943600" y="3808527"/>
                <a:ext cx="792001" cy="0"/>
              </a:xfrm>
              <a:prstGeom prst="line">
                <a:avLst/>
              </a:prstGeom>
              <a:noFill/>
              <a:ln w="57150" cap="flat" cmpd="sng" algn="ctr">
                <a:solidFill>
                  <a:schemeClr val="tx1"/>
                </a:solidFill>
                <a:prstDash val="solid"/>
                <a:round/>
                <a:headEnd type="none" w="med" len="med"/>
                <a:tailEnd type="none" w="med" len="med"/>
              </a:ln>
              <a:effectLst/>
            </p:spPr>
          </p:cxnSp>
          <p:sp>
            <p:nvSpPr>
              <p:cNvPr id="26" name="Rechteck 25"/>
              <p:cNvSpPr/>
              <p:nvPr/>
            </p:nvSpPr>
            <p:spPr bwMode="auto">
              <a:xfrm>
                <a:off x="5943600" y="4190997"/>
                <a:ext cx="685800" cy="210946"/>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b="1" smtClean="0">
                    <a:ln>
                      <a:solidFill>
                        <a:schemeClr val="bg1"/>
                      </a:solidFill>
                    </a:ln>
                    <a:latin typeface="Arial" pitchFamily="34" charset="0"/>
                  </a:rPr>
                  <a:t>ja</a:t>
                </a:r>
                <a:endParaRPr kumimoji="0" lang="de-DE" sz="1100" b="1" i="0" u="none" strike="noStrike" cap="none" normalizeH="0" baseline="0" smtClean="0">
                  <a:ln>
                    <a:solidFill>
                      <a:schemeClr val="bg1"/>
                    </a:solidFill>
                  </a:ln>
                  <a:solidFill>
                    <a:schemeClr val="hlink"/>
                  </a:solidFill>
                  <a:effectLst/>
                  <a:latin typeface="Arial" pitchFamily="34" charset="0"/>
                </a:endParaRPr>
              </a:p>
            </p:txBody>
          </p:sp>
        </p:grpSp>
      </p:grpSp>
      <p:sp>
        <p:nvSpPr>
          <p:cNvPr id="29" name="Rechteck 28"/>
          <p:cNvSpPr/>
          <p:nvPr/>
        </p:nvSpPr>
        <p:spPr bwMode="auto">
          <a:xfrm>
            <a:off x="5867400" y="2209800"/>
            <a:ext cx="2057400" cy="452698"/>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800" b="1" i="0" u="none" strike="noStrike" cap="none" normalizeH="0" baseline="0" smtClean="0">
                <a:ln>
                  <a:noFill/>
                </a:ln>
                <a:solidFill>
                  <a:schemeClr val="hlink"/>
                </a:solidFill>
                <a:effectLst/>
                <a:latin typeface="Arial" pitchFamily="34" charset="0"/>
              </a:rPr>
              <a:t>Ergebnis</a:t>
            </a:r>
          </a:p>
        </p:txBody>
      </p:sp>
      <p:sp>
        <p:nvSpPr>
          <p:cNvPr id="30" name="Rechteck 29"/>
          <p:cNvSpPr/>
          <p:nvPr/>
        </p:nvSpPr>
        <p:spPr bwMode="auto">
          <a:xfrm>
            <a:off x="5791200" y="3048000"/>
            <a:ext cx="2057400" cy="1129807"/>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a:latin typeface="Arial" pitchFamily="34" charset="0"/>
              </a:rPr>
              <a:t>d</a:t>
            </a:r>
            <a:r>
              <a:rPr kumimoji="0" lang="de-DE" sz="1800" b="0" i="0" u="none" strike="noStrike" cap="none" normalizeH="0" baseline="0" smtClean="0">
                <a:ln>
                  <a:noFill/>
                </a:ln>
                <a:solidFill>
                  <a:schemeClr val="hlink"/>
                </a:solidFill>
                <a:effectLst/>
                <a:latin typeface="Arial" pitchFamily="34" charset="0"/>
              </a:rPr>
              <a:t>ie Vorsicht siegt: gemischter Reader, klassische</a:t>
            </a:r>
            <a:r>
              <a:rPr kumimoji="0" lang="de-DE" sz="1800" b="0" i="0" u="none" strike="noStrike" cap="none" normalizeH="0" smtClean="0">
                <a:ln>
                  <a:noFill/>
                </a:ln>
                <a:solidFill>
                  <a:schemeClr val="hlink"/>
                </a:solidFill>
                <a:effectLst/>
                <a:latin typeface="Arial" pitchFamily="34" charset="0"/>
              </a:rPr>
              <a:t> </a:t>
            </a:r>
            <a:r>
              <a:rPr kumimoji="0" lang="de-DE" sz="1800" b="0" i="0" u="none" strike="noStrike" cap="none" normalizeH="0" baseline="0" smtClean="0">
                <a:ln>
                  <a:noFill/>
                </a:ln>
                <a:solidFill>
                  <a:schemeClr val="hlink"/>
                </a:solidFill>
                <a:effectLst/>
                <a:latin typeface="Arial" pitchFamily="34" charset="0"/>
              </a:rPr>
              <a:t>Kopien und einige</a:t>
            </a:r>
            <a:r>
              <a:rPr kumimoji="0" lang="de-DE" sz="1800" b="0" i="0" u="none" strike="noStrike" cap="none" normalizeH="0" smtClean="0">
                <a:ln>
                  <a:noFill/>
                </a:ln>
                <a:solidFill>
                  <a:schemeClr val="hlink"/>
                </a:solidFill>
                <a:effectLst/>
                <a:latin typeface="Arial" pitchFamily="34" charset="0"/>
              </a:rPr>
              <a:t> eTexte</a:t>
            </a:r>
            <a:endParaRPr kumimoji="0" lang="de-DE" sz="1800" b="0" i="0" u="none" strike="noStrike" cap="none" normalizeH="0" baseline="0" smtClean="0">
              <a:ln>
                <a:noFill/>
              </a:ln>
              <a:solidFill>
                <a:schemeClr val="hlink"/>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animBg="1"/>
      <p:bldP spid="3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452432"/>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Verknappung – Verunsicherung – Verzicht – Beispiel 2</a:t>
            </a:r>
            <a:endParaRPr lang="de-DE" sz="2600" i="1">
              <a:solidFill>
                <a:schemeClr val="bg1"/>
              </a:solidFill>
            </a:endParaRPr>
          </a:p>
        </p:txBody>
      </p:sp>
      <p:grpSp>
        <p:nvGrpSpPr>
          <p:cNvPr id="59" name="Gruppieren 58"/>
          <p:cNvGrpSpPr/>
          <p:nvPr/>
        </p:nvGrpSpPr>
        <p:grpSpPr>
          <a:xfrm>
            <a:off x="1371600" y="1143000"/>
            <a:ext cx="5715000" cy="748440"/>
            <a:chOff x="1371600" y="1143000"/>
            <a:chExt cx="5715000" cy="748440"/>
          </a:xfrm>
        </p:grpSpPr>
        <p:sp>
          <p:nvSpPr>
            <p:cNvPr id="29" name="Regelmäßiges Fünfeck 28"/>
            <p:cNvSpPr/>
            <p:nvPr/>
          </p:nvSpPr>
          <p:spPr bwMode="auto">
            <a:xfrm>
              <a:off x="1371600" y="1143000"/>
              <a:ext cx="2514600" cy="748440"/>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bg1"/>
                  </a:solidFill>
                  <a:effectLst/>
                  <a:latin typeface="Arial" pitchFamily="34" charset="0"/>
                </a:rPr>
                <a:t>Wissen-schaftler</a:t>
              </a:r>
            </a:p>
          </p:txBody>
        </p:sp>
        <p:sp>
          <p:nvSpPr>
            <p:cNvPr id="30" name="Textfeld 29"/>
            <p:cNvSpPr txBox="1"/>
            <p:nvPr/>
          </p:nvSpPr>
          <p:spPr>
            <a:xfrm>
              <a:off x="4724400" y="1182469"/>
              <a:ext cx="2362200" cy="646331"/>
            </a:xfrm>
            <a:prstGeom prst="rect">
              <a:avLst/>
            </a:prstGeom>
            <a:noFill/>
            <a:ln>
              <a:solidFill>
                <a:schemeClr val="tx1"/>
              </a:solidFill>
            </a:ln>
          </p:spPr>
          <p:txBody>
            <a:bodyPr wrap="square" rtlCol="0">
              <a:spAutoFit/>
            </a:bodyPr>
            <a:lstStyle/>
            <a:p>
              <a:r>
                <a:rPr lang="de-DE" smtClean="0"/>
                <a:t>Begutachtung eines DFG-Antrags</a:t>
              </a:r>
              <a:endParaRPr lang="de-DE"/>
            </a:p>
          </p:txBody>
        </p:sp>
        <p:cxnSp>
          <p:nvCxnSpPr>
            <p:cNvPr id="33" name="Gerade Verbindung 32"/>
            <p:cNvCxnSpPr/>
            <p:nvPr/>
          </p:nvCxnSpPr>
          <p:spPr bwMode="auto">
            <a:xfrm>
              <a:off x="3886196" y="1447800"/>
              <a:ext cx="864000" cy="0"/>
            </a:xfrm>
            <a:prstGeom prst="line">
              <a:avLst/>
            </a:prstGeom>
            <a:noFill/>
            <a:ln w="57150" cap="flat" cmpd="sng" algn="ctr">
              <a:solidFill>
                <a:schemeClr val="tx1"/>
              </a:solidFill>
              <a:prstDash val="solid"/>
              <a:round/>
              <a:headEnd type="none" w="med" len="med"/>
              <a:tailEnd type="none" w="med" len="med"/>
            </a:ln>
            <a:effectLst/>
          </p:spPr>
        </p:cxnSp>
      </p:grpSp>
      <p:sp>
        <p:nvSpPr>
          <p:cNvPr id="46" name="Textfeld 45"/>
          <p:cNvSpPr txBox="1"/>
          <p:nvPr/>
        </p:nvSpPr>
        <p:spPr>
          <a:xfrm>
            <a:off x="4495800" y="3352800"/>
            <a:ext cx="1828800" cy="523220"/>
          </a:xfrm>
          <a:prstGeom prst="rect">
            <a:avLst/>
          </a:prstGeom>
          <a:noFill/>
          <a:ln>
            <a:solidFill>
              <a:schemeClr val="tx1"/>
            </a:solidFill>
          </a:ln>
        </p:spPr>
        <p:txBody>
          <a:bodyPr wrap="square" rtlCol="0">
            <a:spAutoFit/>
          </a:bodyPr>
          <a:lstStyle/>
          <a:p>
            <a:r>
              <a:rPr lang="de-DE" sz="2800" b="1" smtClean="0"/>
              <a:t>Ergebnis</a:t>
            </a:r>
            <a:endParaRPr lang="de-DE" sz="2800" b="1"/>
          </a:p>
        </p:txBody>
      </p:sp>
      <p:sp>
        <p:nvSpPr>
          <p:cNvPr id="48" name="Textfeld 47"/>
          <p:cNvSpPr txBox="1"/>
          <p:nvPr/>
        </p:nvSpPr>
        <p:spPr>
          <a:xfrm>
            <a:off x="7467600" y="4724400"/>
            <a:ext cx="1295400" cy="646331"/>
          </a:xfrm>
          <a:prstGeom prst="rect">
            <a:avLst/>
          </a:prstGeom>
          <a:noFill/>
          <a:ln>
            <a:solidFill>
              <a:schemeClr val="bg1"/>
            </a:solidFill>
          </a:ln>
        </p:spPr>
        <p:txBody>
          <a:bodyPr wrap="square" rtlCol="0">
            <a:spAutoFit/>
          </a:bodyPr>
          <a:lstStyle/>
          <a:p>
            <a:r>
              <a:rPr lang="de-DE" sz="3600" smtClean="0"/>
              <a:t>?</a:t>
            </a:r>
            <a:endParaRPr lang="de-DE" sz="3600"/>
          </a:p>
        </p:txBody>
      </p:sp>
      <p:cxnSp>
        <p:nvCxnSpPr>
          <p:cNvPr id="49" name="Gerade Verbindung 48"/>
          <p:cNvCxnSpPr/>
          <p:nvPr/>
        </p:nvCxnSpPr>
        <p:spPr bwMode="auto">
          <a:xfrm rot="16200000">
            <a:off x="2563200" y="2085001"/>
            <a:ext cx="360000" cy="0"/>
          </a:xfrm>
          <a:prstGeom prst="line">
            <a:avLst/>
          </a:prstGeom>
          <a:noFill/>
          <a:ln w="57150" cap="flat" cmpd="sng" algn="ctr">
            <a:solidFill>
              <a:schemeClr val="tx1"/>
            </a:solidFill>
            <a:prstDash val="solid"/>
            <a:round/>
            <a:headEnd type="none" w="med" len="med"/>
            <a:tailEnd type="none" w="med" len="med"/>
          </a:ln>
          <a:effectLst/>
        </p:spPr>
      </p:cxnSp>
      <p:grpSp>
        <p:nvGrpSpPr>
          <p:cNvPr id="63" name="Gruppieren 62"/>
          <p:cNvGrpSpPr/>
          <p:nvPr/>
        </p:nvGrpSpPr>
        <p:grpSpPr>
          <a:xfrm>
            <a:off x="304800" y="2971800"/>
            <a:ext cx="1295400" cy="1103531"/>
            <a:chOff x="304800" y="2971800"/>
            <a:chExt cx="1295400" cy="1103531"/>
          </a:xfrm>
        </p:grpSpPr>
        <p:sp>
          <p:nvSpPr>
            <p:cNvPr id="39" name="Textfeld 38"/>
            <p:cNvSpPr txBox="1"/>
            <p:nvPr/>
          </p:nvSpPr>
          <p:spPr>
            <a:xfrm>
              <a:off x="304800" y="3429000"/>
              <a:ext cx="1066800" cy="646331"/>
            </a:xfrm>
            <a:prstGeom prst="rect">
              <a:avLst/>
            </a:prstGeom>
            <a:noFill/>
            <a:ln>
              <a:solidFill>
                <a:schemeClr val="tx1"/>
              </a:solidFill>
            </a:ln>
          </p:spPr>
          <p:txBody>
            <a:bodyPr wrap="square" rtlCol="0">
              <a:spAutoFit/>
            </a:bodyPr>
            <a:lstStyle/>
            <a:p>
              <a:r>
                <a:rPr lang="de-DE"/>
                <a:t>3</a:t>
              </a:r>
              <a:r>
                <a:rPr lang="de-DE" smtClean="0"/>
                <a:t> in der UB</a:t>
              </a:r>
              <a:endParaRPr lang="de-DE"/>
            </a:p>
          </p:txBody>
        </p:sp>
        <p:cxnSp>
          <p:nvCxnSpPr>
            <p:cNvPr id="50" name="Gerade Verbindung 49"/>
            <p:cNvCxnSpPr/>
            <p:nvPr/>
          </p:nvCxnSpPr>
          <p:spPr bwMode="auto">
            <a:xfrm rot="16200000">
              <a:off x="988200" y="2827800"/>
              <a:ext cx="468000" cy="756000"/>
            </a:xfrm>
            <a:prstGeom prst="line">
              <a:avLst/>
            </a:prstGeom>
            <a:noFill/>
            <a:ln w="28575" cap="flat" cmpd="sng" algn="ctr">
              <a:solidFill>
                <a:schemeClr val="tx1"/>
              </a:solidFill>
              <a:prstDash val="solid"/>
              <a:round/>
              <a:headEnd type="none" w="med" len="med"/>
              <a:tailEnd type="none" w="med" len="med"/>
            </a:ln>
            <a:effectLst/>
          </p:spPr>
        </p:cxnSp>
      </p:grpSp>
      <p:grpSp>
        <p:nvGrpSpPr>
          <p:cNvPr id="64" name="Gruppieren 63"/>
          <p:cNvGrpSpPr/>
          <p:nvPr/>
        </p:nvGrpSpPr>
        <p:grpSpPr>
          <a:xfrm>
            <a:off x="1600200" y="2997000"/>
            <a:ext cx="1066800" cy="1355330"/>
            <a:chOff x="1600200" y="2997000"/>
            <a:chExt cx="1066800" cy="1355330"/>
          </a:xfrm>
        </p:grpSpPr>
        <p:sp>
          <p:nvSpPr>
            <p:cNvPr id="40" name="Textfeld 39"/>
            <p:cNvSpPr txBox="1"/>
            <p:nvPr/>
          </p:nvSpPr>
          <p:spPr>
            <a:xfrm>
              <a:off x="1600200" y="3429000"/>
              <a:ext cx="1066800" cy="923330"/>
            </a:xfrm>
            <a:prstGeom prst="rect">
              <a:avLst/>
            </a:prstGeom>
            <a:noFill/>
            <a:ln>
              <a:solidFill>
                <a:schemeClr val="tx1"/>
              </a:solidFill>
            </a:ln>
          </p:spPr>
          <p:txBody>
            <a:bodyPr wrap="square" rtlCol="0">
              <a:spAutoFit/>
            </a:bodyPr>
            <a:lstStyle/>
            <a:p>
              <a:r>
                <a:rPr lang="de-DE" smtClean="0"/>
                <a:t>4 über das Web</a:t>
              </a:r>
              <a:endParaRPr lang="de-DE"/>
            </a:p>
          </p:txBody>
        </p:sp>
        <p:cxnSp>
          <p:nvCxnSpPr>
            <p:cNvPr id="51" name="Gerade Verbindung 50"/>
            <p:cNvCxnSpPr/>
            <p:nvPr/>
          </p:nvCxnSpPr>
          <p:spPr bwMode="auto">
            <a:xfrm rot="16200000">
              <a:off x="1917600" y="3213000"/>
              <a:ext cx="432000" cy="0"/>
            </a:xfrm>
            <a:prstGeom prst="line">
              <a:avLst/>
            </a:prstGeom>
            <a:noFill/>
            <a:ln w="28575" cap="flat" cmpd="sng" algn="ctr">
              <a:solidFill>
                <a:schemeClr val="tx1"/>
              </a:solidFill>
              <a:prstDash val="solid"/>
              <a:round/>
              <a:headEnd type="none" w="med" len="med"/>
              <a:tailEnd type="none" w="med" len="med"/>
            </a:ln>
            <a:effectLst/>
          </p:spPr>
        </p:cxnSp>
      </p:grpSp>
      <p:grpSp>
        <p:nvGrpSpPr>
          <p:cNvPr id="65" name="Gruppieren 64"/>
          <p:cNvGrpSpPr/>
          <p:nvPr/>
        </p:nvGrpSpPr>
        <p:grpSpPr>
          <a:xfrm>
            <a:off x="2971800" y="2961000"/>
            <a:ext cx="1066800" cy="1114331"/>
            <a:chOff x="2971800" y="2961000"/>
            <a:chExt cx="1066800" cy="1114331"/>
          </a:xfrm>
        </p:grpSpPr>
        <p:sp>
          <p:nvSpPr>
            <p:cNvPr id="41" name="Textfeld 40"/>
            <p:cNvSpPr txBox="1"/>
            <p:nvPr/>
          </p:nvSpPr>
          <p:spPr>
            <a:xfrm>
              <a:off x="2971800" y="3429000"/>
              <a:ext cx="1066800" cy="646331"/>
            </a:xfrm>
            <a:prstGeom prst="rect">
              <a:avLst/>
            </a:prstGeom>
            <a:noFill/>
            <a:ln>
              <a:solidFill>
                <a:schemeClr val="tx1"/>
              </a:solidFill>
            </a:ln>
          </p:spPr>
          <p:txBody>
            <a:bodyPr wrap="square" rtlCol="0">
              <a:spAutoFit/>
            </a:bodyPr>
            <a:lstStyle/>
            <a:p>
              <a:r>
                <a:rPr lang="de-DE"/>
                <a:t>5</a:t>
              </a:r>
              <a:r>
                <a:rPr lang="de-DE" smtClean="0"/>
                <a:t> über Order</a:t>
              </a:r>
              <a:endParaRPr lang="de-DE"/>
            </a:p>
          </p:txBody>
        </p:sp>
        <p:cxnSp>
          <p:nvCxnSpPr>
            <p:cNvPr id="52" name="Gerade Verbindung 51"/>
            <p:cNvCxnSpPr/>
            <p:nvPr/>
          </p:nvCxnSpPr>
          <p:spPr bwMode="auto">
            <a:xfrm rot="16200000" flipV="1">
              <a:off x="3156900" y="3080700"/>
              <a:ext cx="468000" cy="228600"/>
            </a:xfrm>
            <a:prstGeom prst="line">
              <a:avLst/>
            </a:prstGeom>
            <a:noFill/>
            <a:ln w="28575" cap="flat" cmpd="sng" algn="ctr">
              <a:solidFill>
                <a:schemeClr val="tx1"/>
              </a:solidFill>
              <a:prstDash val="solid"/>
              <a:round/>
              <a:headEnd type="none" w="med" len="med"/>
              <a:tailEnd type="none" w="med" len="med"/>
            </a:ln>
            <a:effectLst/>
          </p:spPr>
        </p:cxnSp>
      </p:grpSp>
      <p:grpSp>
        <p:nvGrpSpPr>
          <p:cNvPr id="66" name="Gruppieren 65"/>
          <p:cNvGrpSpPr/>
          <p:nvPr/>
        </p:nvGrpSpPr>
        <p:grpSpPr>
          <a:xfrm>
            <a:off x="2133600" y="4110600"/>
            <a:ext cx="1213200" cy="754532"/>
            <a:chOff x="2133600" y="4110600"/>
            <a:chExt cx="1213200" cy="754532"/>
          </a:xfrm>
        </p:grpSpPr>
        <p:sp>
          <p:nvSpPr>
            <p:cNvPr id="42" name="Textfeld 41"/>
            <p:cNvSpPr txBox="1"/>
            <p:nvPr/>
          </p:nvSpPr>
          <p:spPr>
            <a:xfrm>
              <a:off x="2133600" y="4495800"/>
              <a:ext cx="1066800" cy="369332"/>
            </a:xfrm>
            <a:prstGeom prst="rect">
              <a:avLst/>
            </a:prstGeom>
            <a:noFill/>
            <a:ln>
              <a:solidFill>
                <a:schemeClr val="tx1"/>
              </a:solidFill>
            </a:ln>
          </p:spPr>
          <p:txBody>
            <a:bodyPr wrap="square" rtlCol="0">
              <a:spAutoFit/>
            </a:bodyPr>
            <a:lstStyle/>
            <a:p>
              <a:r>
                <a:rPr lang="de-DE" smtClean="0"/>
                <a:t>subito</a:t>
              </a:r>
              <a:endParaRPr lang="de-DE"/>
            </a:p>
          </p:txBody>
        </p:sp>
        <p:cxnSp>
          <p:nvCxnSpPr>
            <p:cNvPr id="54" name="Gerade Verbindung 53"/>
            <p:cNvCxnSpPr/>
            <p:nvPr/>
          </p:nvCxnSpPr>
          <p:spPr bwMode="auto">
            <a:xfrm rot="16200000">
              <a:off x="2770800" y="3930600"/>
              <a:ext cx="396000" cy="756000"/>
            </a:xfrm>
            <a:prstGeom prst="line">
              <a:avLst/>
            </a:prstGeom>
            <a:noFill/>
            <a:ln w="28575" cap="flat" cmpd="sng" algn="ctr">
              <a:solidFill>
                <a:schemeClr val="tx1"/>
              </a:solidFill>
              <a:prstDash val="solid"/>
              <a:round/>
              <a:headEnd type="none" w="med" len="med"/>
              <a:tailEnd type="none" w="med" len="med"/>
            </a:ln>
            <a:effectLst/>
          </p:spPr>
        </p:cxnSp>
      </p:grpSp>
      <p:grpSp>
        <p:nvGrpSpPr>
          <p:cNvPr id="68" name="Gruppieren 67"/>
          <p:cNvGrpSpPr/>
          <p:nvPr/>
        </p:nvGrpSpPr>
        <p:grpSpPr>
          <a:xfrm>
            <a:off x="3810000" y="4114800"/>
            <a:ext cx="2895600" cy="951131"/>
            <a:chOff x="3810000" y="4114800"/>
            <a:chExt cx="2895600" cy="951131"/>
          </a:xfrm>
        </p:grpSpPr>
        <p:sp>
          <p:nvSpPr>
            <p:cNvPr id="43" name="Textfeld 42"/>
            <p:cNvSpPr txBox="1"/>
            <p:nvPr/>
          </p:nvSpPr>
          <p:spPr>
            <a:xfrm>
              <a:off x="3810000" y="4419600"/>
              <a:ext cx="2895600" cy="646331"/>
            </a:xfrm>
            <a:prstGeom prst="rect">
              <a:avLst/>
            </a:prstGeom>
            <a:noFill/>
            <a:ln>
              <a:solidFill>
                <a:schemeClr val="tx1"/>
              </a:solidFill>
            </a:ln>
          </p:spPr>
          <p:txBody>
            <a:bodyPr wrap="square" rtlCol="0">
              <a:spAutoFit/>
            </a:bodyPr>
            <a:lstStyle/>
            <a:p>
              <a:r>
                <a:rPr lang="de-DE"/>
                <a:t>ü</a:t>
              </a:r>
              <a:r>
                <a:rPr lang="de-DE" smtClean="0"/>
                <a:t>ber kommerzielle Anbieter – auch als eText</a:t>
              </a:r>
              <a:endParaRPr lang="de-DE"/>
            </a:p>
          </p:txBody>
        </p:sp>
        <p:cxnSp>
          <p:nvCxnSpPr>
            <p:cNvPr id="55" name="Gerade Verbindung 54"/>
            <p:cNvCxnSpPr/>
            <p:nvPr/>
          </p:nvCxnSpPr>
          <p:spPr bwMode="auto">
            <a:xfrm rot="16200000" flipV="1">
              <a:off x="3838500" y="4162500"/>
              <a:ext cx="324000" cy="228600"/>
            </a:xfrm>
            <a:prstGeom prst="line">
              <a:avLst/>
            </a:prstGeom>
            <a:noFill/>
            <a:ln w="28575" cap="flat" cmpd="sng" algn="ctr">
              <a:solidFill>
                <a:schemeClr val="tx1"/>
              </a:solidFill>
              <a:prstDash val="solid"/>
              <a:round/>
              <a:headEnd type="none" w="med" len="med"/>
              <a:tailEnd type="none" w="med" len="med"/>
            </a:ln>
            <a:effectLst/>
          </p:spPr>
        </p:cxnSp>
      </p:grpSp>
      <p:grpSp>
        <p:nvGrpSpPr>
          <p:cNvPr id="67" name="Gruppieren 66"/>
          <p:cNvGrpSpPr/>
          <p:nvPr/>
        </p:nvGrpSpPr>
        <p:grpSpPr>
          <a:xfrm>
            <a:off x="685800" y="4908600"/>
            <a:ext cx="2590800" cy="1187400"/>
            <a:chOff x="685800" y="4908600"/>
            <a:chExt cx="2590800" cy="1187400"/>
          </a:xfrm>
        </p:grpSpPr>
        <p:sp>
          <p:nvSpPr>
            <p:cNvPr id="44" name="Textfeld 43"/>
            <p:cNvSpPr txBox="1"/>
            <p:nvPr/>
          </p:nvSpPr>
          <p:spPr>
            <a:xfrm>
              <a:off x="685800" y="5172670"/>
              <a:ext cx="2590800" cy="923330"/>
            </a:xfrm>
            <a:prstGeom prst="rect">
              <a:avLst/>
            </a:prstGeom>
            <a:noFill/>
            <a:ln>
              <a:solidFill>
                <a:schemeClr val="tx1"/>
              </a:solidFill>
            </a:ln>
          </p:spPr>
          <p:txBody>
            <a:bodyPr wrap="square" rtlCol="0">
              <a:spAutoFit/>
            </a:bodyPr>
            <a:lstStyle/>
            <a:p>
              <a:r>
                <a:rPr lang="de-DE"/>
                <a:t>n</a:t>
              </a:r>
              <a:r>
                <a:rPr lang="de-DE" smtClean="0"/>
                <a:t>ur über hard copy</a:t>
              </a:r>
            </a:p>
            <a:p>
              <a:r>
                <a:rPr lang="de-DE"/>
                <a:t>m</a:t>
              </a:r>
              <a:r>
                <a:rPr lang="de-DE" smtClean="0"/>
                <a:t>ax. bis zu 3 Wochen Lieferfrist</a:t>
              </a:r>
              <a:endParaRPr lang="de-DE"/>
            </a:p>
          </p:txBody>
        </p:sp>
        <p:cxnSp>
          <p:nvCxnSpPr>
            <p:cNvPr id="56" name="Gerade Verbindung 55"/>
            <p:cNvCxnSpPr/>
            <p:nvPr/>
          </p:nvCxnSpPr>
          <p:spPr bwMode="auto">
            <a:xfrm rot="16200000">
              <a:off x="2541000" y="5034600"/>
              <a:ext cx="252000" cy="0"/>
            </a:xfrm>
            <a:prstGeom prst="line">
              <a:avLst/>
            </a:prstGeom>
            <a:noFill/>
            <a:ln w="28575" cap="flat" cmpd="sng" algn="ctr">
              <a:solidFill>
                <a:schemeClr val="tx1"/>
              </a:solidFill>
              <a:prstDash val="solid"/>
              <a:round/>
              <a:headEnd type="none" w="med" len="med"/>
              <a:tailEnd type="none" w="med" len="med"/>
            </a:ln>
            <a:effectLst/>
          </p:spPr>
        </p:cxnSp>
      </p:grpSp>
      <p:grpSp>
        <p:nvGrpSpPr>
          <p:cNvPr id="69" name="Gruppieren 68"/>
          <p:cNvGrpSpPr/>
          <p:nvPr/>
        </p:nvGrpSpPr>
        <p:grpSpPr>
          <a:xfrm>
            <a:off x="3733800" y="5086200"/>
            <a:ext cx="2895600" cy="705000"/>
            <a:chOff x="3733800" y="5086200"/>
            <a:chExt cx="2895600" cy="705000"/>
          </a:xfrm>
        </p:grpSpPr>
        <p:sp>
          <p:nvSpPr>
            <p:cNvPr id="45" name="Textfeld 44"/>
            <p:cNvSpPr txBox="1"/>
            <p:nvPr/>
          </p:nvSpPr>
          <p:spPr>
            <a:xfrm>
              <a:off x="3733800" y="5421868"/>
              <a:ext cx="2895600" cy="369332"/>
            </a:xfrm>
            <a:prstGeom prst="rect">
              <a:avLst/>
            </a:prstGeom>
            <a:noFill/>
            <a:ln>
              <a:solidFill>
                <a:schemeClr val="tx1"/>
              </a:solidFill>
            </a:ln>
          </p:spPr>
          <p:txBody>
            <a:bodyPr wrap="square" rtlCol="0">
              <a:spAutoFit/>
            </a:bodyPr>
            <a:lstStyle/>
            <a:p>
              <a:r>
                <a:rPr lang="de-DE"/>
                <a:t>z</a:t>
              </a:r>
              <a:r>
                <a:rPr lang="de-DE" smtClean="0"/>
                <a:t>wischen €38 und 64</a:t>
              </a:r>
              <a:endParaRPr lang="de-DE"/>
            </a:p>
          </p:txBody>
        </p:sp>
        <p:cxnSp>
          <p:nvCxnSpPr>
            <p:cNvPr id="57" name="Gerade Verbindung 56"/>
            <p:cNvCxnSpPr/>
            <p:nvPr/>
          </p:nvCxnSpPr>
          <p:spPr bwMode="auto">
            <a:xfrm rot="16200000">
              <a:off x="5172000" y="5248200"/>
              <a:ext cx="324000" cy="0"/>
            </a:xfrm>
            <a:prstGeom prst="line">
              <a:avLst/>
            </a:prstGeom>
            <a:noFill/>
            <a:ln w="28575" cap="flat" cmpd="sng" algn="ctr">
              <a:solidFill>
                <a:schemeClr val="tx1"/>
              </a:solidFill>
              <a:prstDash val="solid"/>
              <a:round/>
              <a:headEnd type="none" w="med" len="med"/>
              <a:tailEnd type="none" w="med" len="med"/>
            </a:ln>
            <a:effectLst/>
          </p:spPr>
        </p:cxnSp>
      </p:grpSp>
      <p:grpSp>
        <p:nvGrpSpPr>
          <p:cNvPr id="70" name="Gruppieren 69"/>
          <p:cNvGrpSpPr/>
          <p:nvPr/>
        </p:nvGrpSpPr>
        <p:grpSpPr>
          <a:xfrm>
            <a:off x="6324600" y="3200400"/>
            <a:ext cx="2057400" cy="1200329"/>
            <a:chOff x="6324600" y="3200400"/>
            <a:chExt cx="2057400" cy="1200329"/>
          </a:xfrm>
        </p:grpSpPr>
        <p:sp>
          <p:nvSpPr>
            <p:cNvPr id="47" name="Textfeld 46"/>
            <p:cNvSpPr txBox="1"/>
            <p:nvPr/>
          </p:nvSpPr>
          <p:spPr>
            <a:xfrm>
              <a:off x="7086600" y="3200400"/>
              <a:ext cx="1295400" cy="1200329"/>
            </a:xfrm>
            <a:prstGeom prst="rect">
              <a:avLst/>
            </a:prstGeom>
            <a:noFill/>
            <a:ln>
              <a:solidFill>
                <a:schemeClr val="tx1"/>
              </a:solidFill>
            </a:ln>
          </p:spPr>
          <p:txBody>
            <a:bodyPr wrap="square" rtlCol="0">
              <a:spAutoFit/>
            </a:bodyPr>
            <a:lstStyle/>
            <a:p>
              <a:r>
                <a:rPr lang="de-DE" smtClean="0"/>
                <a:t>Einsicht nur der 7 aus UB und Web</a:t>
              </a:r>
              <a:endParaRPr lang="de-DE"/>
            </a:p>
          </p:txBody>
        </p:sp>
        <p:sp>
          <p:nvSpPr>
            <p:cNvPr id="58" name="Pfeil nach rechts 57"/>
            <p:cNvSpPr/>
            <p:nvPr/>
          </p:nvSpPr>
          <p:spPr bwMode="auto">
            <a:xfrm>
              <a:off x="6324600" y="3581400"/>
              <a:ext cx="648000" cy="2286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grpSp>
      <p:grpSp>
        <p:nvGrpSpPr>
          <p:cNvPr id="62" name="Gruppieren 61"/>
          <p:cNvGrpSpPr/>
          <p:nvPr/>
        </p:nvGrpSpPr>
        <p:grpSpPr>
          <a:xfrm>
            <a:off x="1524000" y="1828800"/>
            <a:ext cx="5562600" cy="1103531"/>
            <a:chOff x="1524000" y="1828800"/>
            <a:chExt cx="5562600" cy="1103531"/>
          </a:xfrm>
        </p:grpSpPr>
        <p:sp>
          <p:nvSpPr>
            <p:cNvPr id="34" name="Textfeld 33"/>
            <p:cNvSpPr txBox="1"/>
            <p:nvPr/>
          </p:nvSpPr>
          <p:spPr>
            <a:xfrm>
              <a:off x="4724400" y="2286000"/>
              <a:ext cx="2362200" cy="646331"/>
            </a:xfrm>
            <a:prstGeom prst="rect">
              <a:avLst/>
            </a:prstGeom>
            <a:noFill/>
            <a:ln>
              <a:solidFill>
                <a:schemeClr val="tx1"/>
              </a:solidFill>
            </a:ln>
          </p:spPr>
          <p:txBody>
            <a:bodyPr wrap="square" rtlCol="0">
              <a:spAutoFit/>
            </a:bodyPr>
            <a:lstStyle/>
            <a:p>
              <a:r>
                <a:rPr lang="de-DE"/>
                <a:t>n</a:t>
              </a:r>
              <a:r>
                <a:rPr lang="de-DE" smtClean="0"/>
                <a:t>achgewiesene Literatur</a:t>
              </a:r>
              <a:endParaRPr lang="de-DE"/>
            </a:p>
          </p:txBody>
        </p:sp>
        <p:cxnSp>
          <p:nvCxnSpPr>
            <p:cNvPr id="37" name="Gerade Verbindung 36"/>
            <p:cNvCxnSpPr/>
            <p:nvPr/>
          </p:nvCxnSpPr>
          <p:spPr bwMode="auto">
            <a:xfrm rot="16200000">
              <a:off x="5532000" y="2062800"/>
              <a:ext cx="468000" cy="0"/>
            </a:xfrm>
            <a:prstGeom prst="line">
              <a:avLst/>
            </a:prstGeom>
            <a:noFill/>
            <a:ln w="57150" cap="flat" cmpd="sng" algn="ctr">
              <a:solidFill>
                <a:schemeClr val="tx1"/>
              </a:solidFill>
              <a:prstDash val="solid"/>
              <a:round/>
              <a:headEnd type="none" w="med" len="med"/>
              <a:tailEnd type="none" w="med" len="med"/>
            </a:ln>
            <a:effectLst/>
          </p:spPr>
        </p:cxnSp>
        <p:sp>
          <p:nvSpPr>
            <p:cNvPr id="38" name="Textfeld 37"/>
            <p:cNvSpPr txBox="1"/>
            <p:nvPr/>
          </p:nvSpPr>
          <p:spPr>
            <a:xfrm>
              <a:off x="1524000" y="2286000"/>
              <a:ext cx="2362200" cy="646331"/>
            </a:xfrm>
            <a:prstGeom prst="rect">
              <a:avLst/>
            </a:prstGeom>
            <a:noFill/>
            <a:ln>
              <a:solidFill>
                <a:schemeClr val="tx1"/>
              </a:solidFill>
            </a:ln>
          </p:spPr>
          <p:txBody>
            <a:bodyPr wrap="square" rtlCol="0">
              <a:spAutoFit/>
            </a:bodyPr>
            <a:lstStyle/>
            <a:p>
              <a:r>
                <a:rPr lang="de-DE" smtClean="0"/>
                <a:t>Einsicht von 12 Referenzen</a:t>
              </a:r>
              <a:endParaRPr lang="de-DE"/>
            </a:p>
          </p:txBody>
        </p:sp>
        <p:cxnSp>
          <p:nvCxnSpPr>
            <p:cNvPr id="60" name="Gerade Verbindung 59"/>
            <p:cNvCxnSpPr/>
            <p:nvPr/>
          </p:nvCxnSpPr>
          <p:spPr bwMode="auto">
            <a:xfrm flipV="1">
              <a:off x="3886200" y="2514600"/>
              <a:ext cx="792000" cy="5400"/>
            </a:xfrm>
            <a:prstGeom prst="line">
              <a:avLst/>
            </a:prstGeom>
            <a:noFill/>
            <a:ln w="57150" cap="flat" cmpd="sng" algn="ctr">
              <a:solidFill>
                <a:schemeClr val="tx1"/>
              </a:solidFill>
              <a:prstDash val="solid"/>
              <a:round/>
              <a:headEnd type="none" w="med" len="med"/>
              <a:tailEnd type="non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7"/>
          <p:cNvSpPr>
            <a:spLocks noChangeArrowheads="1"/>
          </p:cNvSpPr>
          <p:nvPr/>
        </p:nvSpPr>
        <p:spPr bwMode="auto">
          <a:xfrm>
            <a:off x="2286000" y="1828800"/>
            <a:ext cx="5181600" cy="2133600"/>
          </a:xfrm>
          <a:prstGeom prst="chevron">
            <a:avLst>
              <a:gd name="adj" fmla="val 42860"/>
            </a:avLst>
          </a:prstGeom>
          <a:solidFill>
            <a:schemeClr val="folHlink"/>
          </a:solidFill>
          <a:ln w="28575">
            <a:noFill/>
            <a:miter lim="800000"/>
            <a:headEnd/>
            <a:tailEnd/>
          </a:ln>
        </p:spPr>
        <p:txBody>
          <a:bodyPr lIns="0" tIns="0" rIns="0" bIns="0"/>
          <a:lstStyle/>
          <a:p>
            <a:pPr algn="r"/>
            <a:endParaRPr lang="de-DE" sz="1200" b="1">
              <a:solidFill>
                <a:schemeClr val="bg1"/>
              </a:solidFill>
            </a:endParaRPr>
          </a:p>
          <a:p>
            <a:r>
              <a:rPr lang="de-DE" sz="1200" b="1">
                <a:solidFill>
                  <a:schemeClr val="bg1"/>
                </a:solidFill>
              </a:rPr>
              <a:t>     </a:t>
            </a:r>
          </a:p>
          <a:p>
            <a:endParaRPr lang="de-DE" sz="1200" b="1">
              <a:solidFill>
                <a:schemeClr val="bg1"/>
              </a:solidFill>
            </a:endParaRPr>
          </a:p>
          <a:p>
            <a:r>
              <a:rPr lang="de-DE" sz="1200" b="1">
                <a:solidFill>
                  <a:schemeClr val="bg1"/>
                </a:solidFill>
              </a:rPr>
              <a:t>     </a:t>
            </a:r>
            <a:r>
              <a:rPr lang="de-DE" sz="4000" b="1" smtClean="0">
                <a:solidFill>
                  <a:schemeClr val="bg1"/>
                </a:solidFill>
              </a:rPr>
              <a:t>Schluss-folgerungen</a:t>
            </a:r>
            <a:endParaRPr lang="de-DE" sz="4000" b="1">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Schlussfolgerungen</a:t>
            </a:r>
            <a:endParaRPr lang="de-DE" sz="2600" i="1">
              <a:solidFill>
                <a:schemeClr val="bg1"/>
              </a:solidFill>
            </a:endParaRPr>
          </a:p>
        </p:txBody>
      </p:sp>
      <p:sp>
        <p:nvSpPr>
          <p:cNvPr id="991241" name="Text Box 9"/>
          <p:cNvSpPr txBox="1">
            <a:spLocks noChangeArrowheads="1"/>
          </p:cNvSpPr>
          <p:nvPr/>
        </p:nvSpPr>
        <p:spPr bwMode="auto">
          <a:xfrm>
            <a:off x="609600" y="762000"/>
            <a:ext cx="2362200" cy="461665"/>
          </a:xfrm>
          <a:prstGeom prst="rect">
            <a:avLst/>
          </a:prstGeom>
          <a:solidFill>
            <a:srgbClr val="E9E9E9"/>
          </a:solidFill>
          <a:ln w="12700">
            <a:noFill/>
            <a:miter lim="800000"/>
            <a:headEnd/>
            <a:tailEnd/>
          </a:ln>
        </p:spPr>
        <p:txBody>
          <a:bodyPr wrap="square">
            <a:spAutoFit/>
          </a:bodyPr>
          <a:lstStyle/>
          <a:p>
            <a:pPr algn="l">
              <a:lnSpc>
                <a:spcPct val="120000"/>
              </a:lnSpc>
              <a:spcBef>
                <a:spcPct val="50000"/>
              </a:spcBef>
            </a:pPr>
            <a:r>
              <a:rPr lang="de-DE" sz="2000">
                <a:solidFill>
                  <a:srgbClr val="003366"/>
                </a:solidFill>
                <a:cs typeface="Times New Roman" pitchFamily="18" charset="0"/>
              </a:rPr>
              <a:t>g</a:t>
            </a:r>
            <a:r>
              <a:rPr lang="de-DE" sz="2000" smtClean="0">
                <a:solidFill>
                  <a:srgbClr val="003366"/>
                </a:solidFill>
                <a:cs typeface="Times New Roman" pitchFamily="18" charset="0"/>
              </a:rPr>
              <a:t>egenwärtig:</a:t>
            </a:r>
            <a:endParaRPr lang="de-DE" sz="2000">
              <a:solidFill>
                <a:srgbClr val="003366"/>
              </a:solidFill>
              <a:cs typeface="Times New Roman" pitchFamily="18" charset="0"/>
            </a:endParaRPr>
          </a:p>
        </p:txBody>
      </p:sp>
      <p:sp>
        <p:nvSpPr>
          <p:cNvPr id="4" name="Text Box 9"/>
          <p:cNvSpPr txBox="1">
            <a:spLocks noChangeArrowheads="1"/>
          </p:cNvSpPr>
          <p:nvPr/>
        </p:nvSpPr>
        <p:spPr bwMode="auto">
          <a:xfrm>
            <a:off x="457200" y="1752600"/>
            <a:ext cx="7086600" cy="830997"/>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a:solidFill>
                  <a:schemeClr val="tx1"/>
                </a:solidFill>
                <a:cs typeface="Times New Roman" pitchFamily="18" charset="0"/>
              </a:rPr>
              <a:t>e</a:t>
            </a:r>
            <a:r>
              <a:rPr lang="de-DE" sz="2000" smtClean="0">
                <a:solidFill>
                  <a:schemeClr val="tx1"/>
                </a:solidFill>
                <a:cs typeface="Times New Roman" pitchFamily="18" charset="0"/>
              </a:rPr>
              <a:t>her ein Scheitern der Bemühungen, ein </a:t>
            </a:r>
            <a:r>
              <a:rPr lang="de-DE" sz="2000" b="1" smtClean="0">
                <a:solidFill>
                  <a:schemeClr val="tx1"/>
                </a:solidFill>
                <a:cs typeface="Times New Roman" pitchFamily="18" charset="0"/>
              </a:rPr>
              <a:t>bildungs- und wissenschaftsfreundliches </a:t>
            </a:r>
            <a:r>
              <a:rPr lang="de-DE" sz="2000" smtClean="0">
                <a:solidFill>
                  <a:schemeClr val="tx1"/>
                </a:solidFill>
                <a:cs typeface="Times New Roman" pitchFamily="18" charset="0"/>
              </a:rPr>
              <a:t>Urheberrecht zu schaffen</a:t>
            </a:r>
            <a:endParaRPr lang="de-DE" sz="2000">
              <a:solidFill>
                <a:schemeClr val="tx1"/>
              </a:solidFill>
              <a:cs typeface="Times New Roman" pitchFamily="18" charset="0"/>
            </a:endParaRPr>
          </a:p>
        </p:txBody>
      </p:sp>
      <p:sp>
        <p:nvSpPr>
          <p:cNvPr id="5" name="Text Box 9"/>
          <p:cNvSpPr txBox="1">
            <a:spLocks noChangeArrowheads="1"/>
          </p:cNvSpPr>
          <p:nvPr/>
        </p:nvSpPr>
        <p:spPr bwMode="auto">
          <a:xfrm>
            <a:off x="457200" y="2895600"/>
            <a:ext cx="6858000" cy="830997"/>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smtClean="0">
                <a:solidFill>
                  <a:schemeClr val="tx1"/>
                </a:solidFill>
                <a:cs typeface="Times New Roman" pitchFamily="18" charset="0"/>
              </a:rPr>
              <a:t>Krings, rechtspolitischer Sprecher der CDU-Bundestagsfraktion, hat sich weitgehend durchgesetzt:</a:t>
            </a:r>
          </a:p>
        </p:txBody>
      </p:sp>
      <p:sp>
        <p:nvSpPr>
          <p:cNvPr id="6" name="Text Box 9"/>
          <p:cNvSpPr txBox="1">
            <a:spLocks noChangeArrowheads="1"/>
          </p:cNvSpPr>
          <p:nvPr/>
        </p:nvSpPr>
        <p:spPr bwMode="auto">
          <a:xfrm>
            <a:off x="1981200" y="3905071"/>
            <a:ext cx="6248400" cy="1015663"/>
          </a:xfrm>
          <a:prstGeom prst="rect">
            <a:avLst/>
          </a:prstGeom>
          <a:solidFill>
            <a:schemeClr val="bg1"/>
          </a:solidFill>
          <a:ln w="12700">
            <a:solidFill>
              <a:schemeClr val="bg1"/>
            </a:solidFill>
            <a:miter lim="800000"/>
            <a:headEnd/>
            <a:tailEnd/>
          </a:ln>
        </p:spPr>
        <p:txBody>
          <a:bodyPr wrap="square">
            <a:spAutoFit/>
          </a:bodyPr>
          <a:lstStyle/>
          <a:p>
            <a:r>
              <a:rPr lang="de-DE" sz="2000" smtClean="0">
                <a:solidFill>
                  <a:schemeClr val="tx1"/>
                </a:solidFill>
              </a:rPr>
              <a:t>„ein </a:t>
            </a:r>
            <a:r>
              <a:rPr lang="de-DE" sz="2000">
                <a:solidFill>
                  <a:schemeClr val="tx1"/>
                </a:solidFill>
              </a:rPr>
              <a:t>wissenschaftsfreundliches</a:t>
            </a:r>
          </a:p>
          <a:p>
            <a:r>
              <a:rPr lang="de-DE" sz="2000">
                <a:solidFill>
                  <a:schemeClr val="tx1"/>
                </a:solidFill>
              </a:rPr>
              <a:t>Urheberrecht </a:t>
            </a:r>
            <a:r>
              <a:rPr lang="de-DE" sz="2000" smtClean="0">
                <a:solidFill>
                  <a:schemeClr val="tx1"/>
                </a:solidFill>
              </a:rPr>
              <a:t>[ist] immer </a:t>
            </a:r>
            <a:r>
              <a:rPr lang="de-DE" sz="2000">
                <a:solidFill>
                  <a:schemeClr val="tx1"/>
                </a:solidFill>
              </a:rPr>
              <a:t>schon ein </a:t>
            </a:r>
            <a:r>
              <a:rPr lang="de-DE" sz="2000" b="1">
                <a:solidFill>
                  <a:schemeClr val="tx1"/>
                </a:solidFill>
              </a:rPr>
              <a:t>wissenschaftsverlagsfreundliches</a:t>
            </a:r>
            <a:r>
              <a:rPr lang="de-DE" sz="2000">
                <a:solidFill>
                  <a:schemeClr val="tx1"/>
                </a:solidFill>
              </a:rPr>
              <a:t> </a:t>
            </a:r>
            <a:r>
              <a:rPr lang="de-DE" sz="2000" smtClean="0">
                <a:solidFill>
                  <a:schemeClr val="tx1"/>
                </a:solidFill>
              </a:rPr>
              <a:t>Urheberrecht“</a:t>
            </a:r>
            <a:endParaRPr lang="de-DE" sz="2000">
              <a:solidFill>
                <a:schemeClr val="tx1"/>
              </a:solidFill>
              <a:cs typeface="Times New Roman" pitchFamily="18" charset="0"/>
            </a:endParaRPr>
          </a:p>
        </p:txBody>
      </p:sp>
      <p:sp>
        <p:nvSpPr>
          <p:cNvPr id="7" name="Text Box 9"/>
          <p:cNvSpPr txBox="1">
            <a:spLocks noChangeArrowheads="1"/>
          </p:cNvSpPr>
          <p:nvPr/>
        </p:nvSpPr>
        <p:spPr bwMode="auto">
          <a:xfrm>
            <a:off x="609600" y="5029200"/>
            <a:ext cx="7391400" cy="400110"/>
          </a:xfrm>
          <a:prstGeom prst="rect">
            <a:avLst/>
          </a:prstGeom>
          <a:solidFill>
            <a:schemeClr val="bg1"/>
          </a:solidFill>
          <a:ln w="12700">
            <a:solidFill>
              <a:schemeClr val="bg1"/>
            </a:solidFill>
            <a:miter lim="800000"/>
            <a:headEnd/>
            <a:tailEnd/>
          </a:ln>
        </p:spPr>
        <p:txBody>
          <a:bodyPr wrap="square">
            <a:spAutoFit/>
          </a:bodyPr>
          <a:lstStyle/>
          <a:p>
            <a:r>
              <a:rPr lang="de-DE" sz="2000" smtClean="0">
                <a:solidFill>
                  <a:schemeClr val="tx1"/>
                </a:solidFill>
              </a:rPr>
              <a:t>das Urheberrecht schreitet fort in Richtung eines Handelsrechts</a:t>
            </a:r>
            <a:endParaRPr lang="de-DE" sz="2000">
              <a:solidFill>
                <a:schemeClr val="tx1"/>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left)">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left)">
                                      <p:cBhvr>
                                        <p:cTn id="27" dur="5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wipe(left)">
                                      <p:cBhvr>
                                        <p:cTn id="42" dur="500"/>
                                        <p:tgtEl>
                                          <p:spTgt spid="7">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left)">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7">
                                            <p:bg/>
                                          </p:spTgt>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p:bldP spid="5" grpId="0" build="p" animBg="1" autoUpdateAnimBg="0"/>
      <p:bldP spid="6" grpId="0" build="p" animBg="1" autoUpdateAnimBg="0"/>
      <p:bldP spid="7" grpId="0" build="p" animBg="1" autoUpdateAnimBg="0"/>
      <p:bldP spid="7" grpId="1"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Schlussfolgerungen</a:t>
            </a:r>
            <a:endParaRPr lang="de-DE" sz="2600" i="1">
              <a:solidFill>
                <a:schemeClr val="bg1"/>
              </a:solidFill>
            </a:endParaRPr>
          </a:p>
        </p:txBody>
      </p:sp>
      <p:sp>
        <p:nvSpPr>
          <p:cNvPr id="991241" name="Text Box 9"/>
          <p:cNvSpPr txBox="1">
            <a:spLocks noChangeArrowheads="1"/>
          </p:cNvSpPr>
          <p:nvPr/>
        </p:nvSpPr>
        <p:spPr bwMode="auto">
          <a:xfrm>
            <a:off x="609600" y="762000"/>
            <a:ext cx="2362200" cy="427746"/>
          </a:xfrm>
          <a:prstGeom prst="rect">
            <a:avLst/>
          </a:prstGeom>
          <a:solidFill>
            <a:srgbClr val="E9E9E9"/>
          </a:solidFill>
          <a:ln w="12700">
            <a:noFill/>
            <a:miter lim="800000"/>
            <a:headEnd/>
            <a:tailEnd/>
          </a:ln>
        </p:spPr>
        <p:txBody>
          <a:bodyPr wrap="square">
            <a:spAutoFit/>
          </a:bodyPr>
          <a:lstStyle/>
          <a:p>
            <a:pPr algn="l">
              <a:lnSpc>
                <a:spcPct val="120000"/>
              </a:lnSpc>
              <a:spcBef>
                <a:spcPct val="50000"/>
              </a:spcBef>
            </a:pPr>
            <a:r>
              <a:rPr lang="de-DE" sz="2000" smtClean="0">
                <a:solidFill>
                  <a:srgbClr val="003366"/>
                </a:solidFill>
                <a:cs typeface="Times New Roman" pitchFamily="18" charset="0"/>
              </a:rPr>
              <a:t>mittelfristig:</a:t>
            </a:r>
            <a:endParaRPr lang="de-DE" sz="2000">
              <a:solidFill>
                <a:srgbClr val="003366"/>
              </a:solidFill>
              <a:cs typeface="Times New Roman" pitchFamily="18" charset="0"/>
            </a:endParaRPr>
          </a:p>
        </p:txBody>
      </p:sp>
      <p:sp>
        <p:nvSpPr>
          <p:cNvPr id="4" name="Text Box 9"/>
          <p:cNvSpPr txBox="1">
            <a:spLocks noChangeArrowheads="1"/>
          </p:cNvSpPr>
          <p:nvPr/>
        </p:nvSpPr>
        <p:spPr bwMode="auto">
          <a:xfrm>
            <a:off x="457200" y="1752600"/>
            <a:ext cx="7086600" cy="461665"/>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a:solidFill>
                  <a:schemeClr val="tx1"/>
                </a:solidFill>
                <a:cs typeface="Times New Roman" pitchFamily="18" charset="0"/>
              </a:rPr>
              <a:t>e</a:t>
            </a:r>
            <a:r>
              <a:rPr lang="de-DE" sz="2000" smtClean="0">
                <a:solidFill>
                  <a:schemeClr val="tx1"/>
                </a:solidFill>
                <a:cs typeface="Times New Roman" pitchFamily="18" charset="0"/>
              </a:rPr>
              <a:t>her ein </a:t>
            </a:r>
            <a:r>
              <a:rPr lang="de-DE" sz="2000" b="1" smtClean="0">
                <a:solidFill>
                  <a:schemeClr val="tx1"/>
                </a:solidFill>
                <a:cs typeface="Times New Roman" pitchFamily="18" charset="0"/>
              </a:rPr>
              <a:t>erfolgreiches  </a:t>
            </a:r>
            <a:r>
              <a:rPr lang="de-DE" sz="2000" smtClean="0">
                <a:solidFill>
                  <a:schemeClr val="tx1"/>
                </a:solidFill>
                <a:cs typeface="Times New Roman" pitchFamily="18" charset="0"/>
              </a:rPr>
              <a:t>Scheitern</a:t>
            </a:r>
            <a:endParaRPr lang="de-DE" sz="2000">
              <a:solidFill>
                <a:schemeClr val="tx1"/>
              </a:solidFill>
              <a:cs typeface="Times New Roman" pitchFamily="18" charset="0"/>
            </a:endParaRPr>
          </a:p>
        </p:txBody>
      </p:sp>
      <p:sp>
        <p:nvSpPr>
          <p:cNvPr id="5" name="Text Box 9"/>
          <p:cNvSpPr txBox="1">
            <a:spLocks noChangeArrowheads="1"/>
          </p:cNvSpPr>
          <p:nvPr/>
        </p:nvSpPr>
        <p:spPr bwMode="auto">
          <a:xfrm>
            <a:off x="457200" y="2590800"/>
            <a:ext cx="6858000" cy="1938992"/>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smtClean="0">
                <a:solidFill>
                  <a:schemeClr val="tx1"/>
                </a:solidFill>
                <a:cs typeface="Times New Roman" pitchFamily="18" charset="0"/>
              </a:rPr>
              <a:t>mehr  und mehr Wissenschaftlern wird bewusst,  dass weder die kommerzielle Verwertung noch ein verwerterfreundliches Urheberrecht die Informationsversorgung in Bildung und Wissenschaft sichern</a:t>
            </a:r>
          </a:p>
        </p:txBody>
      </p:sp>
      <p:sp>
        <p:nvSpPr>
          <p:cNvPr id="6" name="Text Box 9"/>
          <p:cNvSpPr txBox="1">
            <a:spLocks noChangeArrowheads="1"/>
          </p:cNvSpPr>
          <p:nvPr/>
        </p:nvSpPr>
        <p:spPr bwMode="auto">
          <a:xfrm>
            <a:off x="1981200" y="4495800"/>
            <a:ext cx="6248400" cy="707886"/>
          </a:xfrm>
          <a:prstGeom prst="rect">
            <a:avLst/>
          </a:prstGeom>
          <a:solidFill>
            <a:schemeClr val="bg1"/>
          </a:solidFill>
          <a:ln w="12700">
            <a:solidFill>
              <a:schemeClr val="bg1"/>
            </a:solidFill>
            <a:miter lim="800000"/>
            <a:headEnd/>
            <a:tailEnd/>
          </a:ln>
        </p:spPr>
        <p:txBody>
          <a:bodyPr wrap="square">
            <a:spAutoFit/>
          </a:bodyPr>
          <a:lstStyle/>
          <a:p>
            <a:r>
              <a:rPr lang="de-DE" sz="2000" smtClean="0">
                <a:solidFill>
                  <a:schemeClr val="tx1"/>
                </a:solidFill>
              </a:rPr>
              <a:t>Alles geht in Richtung Publikationsformen im </a:t>
            </a:r>
            <a:r>
              <a:rPr lang="de-DE" sz="2000" b="1" smtClean="0">
                <a:solidFill>
                  <a:schemeClr val="tx1"/>
                </a:solidFill>
              </a:rPr>
              <a:t>Open-Access-Paradigma</a:t>
            </a:r>
            <a:endParaRPr lang="de-DE" sz="2000" b="1">
              <a:solidFill>
                <a:schemeClr val="tx1"/>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left)">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left)">
                                      <p:cBhvr>
                                        <p:cTn id="27" dur="5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p:bldP spid="5" grpId="0" build="p" animBg="1" autoUpdateAnimBg="0"/>
      <p:bldP spid="6" grpId="0"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Schlussfolgerungen</a:t>
            </a:r>
            <a:endParaRPr lang="de-DE" sz="2600" i="1">
              <a:solidFill>
                <a:schemeClr val="bg1"/>
              </a:solidFill>
            </a:endParaRPr>
          </a:p>
        </p:txBody>
      </p:sp>
      <p:sp>
        <p:nvSpPr>
          <p:cNvPr id="991241" name="Text Box 9"/>
          <p:cNvSpPr txBox="1">
            <a:spLocks noChangeArrowheads="1"/>
          </p:cNvSpPr>
          <p:nvPr/>
        </p:nvSpPr>
        <p:spPr bwMode="auto">
          <a:xfrm>
            <a:off x="609600" y="762000"/>
            <a:ext cx="2362200" cy="427746"/>
          </a:xfrm>
          <a:prstGeom prst="rect">
            <a:avLst/>
          </a:prstGeom>
          <a:solidFill>
            <a:srgbClr val="E9E9E9"/>
          </a:solidFill>
          <a:ln w="12700">
            <a:noFill/>
            <a:miter lim="800000"/>
            <a:headEnd/>
            <a:tailEnd/>
          </a:ln>
        </p:spPr>
        <p:txBody>
          <a:bodyPr wrap="square">
            <a:spAutoFit/>
          </a:bodyPr>
          <a:lstStyle/>
          <a:p>
            <a:pPr algn="l">
              <a:lnSpc>
                <a:spcPct val="120000"/>
              </a:lnSpc>
              <a:spcBef>
                <a:spcPct val="50000"/>
              </a:spcBef>
            </a:pPr>
            <a:r>
              <a:rPr lang="de-DE" sz="2000" smtClean="0">
                <a:solidFill>
                  <a:srgbClr val="003366"/>
                </a:solidFill>
                <a:cs typeface="Times New Roman" pitchFamily="18" charset="0"/>
              </a:rPr>
              <a:t>mittelfristig:</a:t>
            </a:r>
            <a:endParaRPr lang="de-DE" sz="2000">
              <a:solidFill>
                <a:srgbClr val="003366"/>
              </a:solidFill>
              <a:cs typeface="Times New Roman" pitchFamily="18" charset="0"/>
            </a:endParaRPr>
          </a:p>
        </p:txBody>
      </p:sp>
      <p:sp>
        <p:nvSpPr>
          <p:cNvPr id="4" name="Text Box 9"/>
          <p:cNvSpPr txBox="1">
            <a:spLocks noChangeArrowheads="1"/>
          </p:cNvSpPr>
          <p:nvPr/>
        </p:nvSpPr>
        <p:spPr bwMode="auto">
          <a:xfrm>
            <a:off x="457200" y="1752600"/>
            <a:ext cx="7086600" cy="830997"/>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smtClean="0">
                <a:solidFill>
                  <a:schemeClr val="tx1"/>
                </a:solidFill>
                <a:cs typeface="Times New Roman" pitchFamily="18" charset="0"/>
              </a:rPr>
              <a:t>Auch im Urheberrecht  könnte der Wechsel leicht vollzogen werden</a:t>
            </a:r>
            <a:endParaRPr lang="de-DE" sz="2000">
              <a:solidFill>
                <a:schemeClr val="tx1"/>
              </a:solidFill>
              <a:cs typeface="Times New Roman" pitchFamily="18" charset="0"/>
            </a:endParaRPr>
          </a:p>
        </p:txBody>
      </p:sp>
      <p:sp>
        <p:nvSpPr>
          <p:cNvPr id="5" name="Text Box 9"/>
          <p:cNvSpPr txBox="1">
            <a:spLocks noChangeArrowheads="1"/>
          </p:cNvSpPr>
          <p:nvPr/>
        </p:nvSpPr>
        <p:spPr bwMode="auto">
          <a:xfrm>
            <a:off x="457200" y="2590800"/>
            <a:ext cx="6858000" cy="1717393"/>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smtClean="0">
                <a:solidFill>
                  <a:schemeClr val="tx1"/>
                </a:solidFill>
                <a:cs typeface="Times New Roman" pitchFamily="18" charset="0"/>
              </a:rPr>
              <a:t>Zumindest für das in öffentlichen Umgebungen produzierte Wissen sollten die den Urhebern zustehenden </a:t>
            </a:r>
            <a:r>
              <a:rPr lang="de-DE" sz="2400" b="1" smtClean="0">
                <a:solidFill>
                  <a:schemeClr val="tx1"/>
                </a:solidFill>
                <a:cs typeface="Times New Roman" pitchFamily="18" charset="0"/>
              </a:rPr>
              <a:t>Verwertungsrechte</a:t>
            </a:r>
            <a:r>
              <a:rPr lang="de-DE" sz="2000" smtClean="0">
                <a:solidFill>
                  <a:schemeClr val="tx1"/>
                </a:solidFill>
                <a:cs typeface="Times New Roman" pitchFamily="18" charset="0"/>
              </a:rPr>
              <a:t> nur </a:t>
            </a:r>
            <a:r>
              <a:rPr lang="de-DE" sz="2400" b="1" smtClean="0">
                <a:solidFill>
                  <a:schemeClr val="tx1"/>
                </a:solidFill>
                <a:cs typeface="Times New Roman" pitchFamily="18" charset="0"/>
              </a:rPr>
              <a:t>als einfache Nutzungsrechte </a:t>
            </a:r>
            <a:r>
              <a:rPr lang="de-DE" sz="2000" smtClean="0">
                <a:solidFill>
                  <a:schemeClr val="tx1"/>
                </a:solidFill>
                <a:cs typeface="Times New Roman" pitchFamily="18" charset="0"/>
              </a:rPr>
              <a:t>übergeben werden dürfen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left)">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p:bldP spid="5" grpId="0" build="p"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Schlussfolgerungen</a:t>
            </a:r>
            <a:endParaRPr lang="de-DE" sz="2600" i="1">
              <a:solidFill>
                <a:schemeClr val="bg1"/>
              </a:solidFill>
            </a:endParaRPr>
          </a:p>
        </p:txBody>
      </p:sp>
      <p:pic>
        <p:nvPicPr>
          <p:cNvPr id="88066" name="Picture 2"/>
          <p:cNvPicPr>
            <a:picLocks noChangeAspect="1" noChangeArrowheads="1"/>
          </p:cNvPicPr>
          <p:nvPr/>
        </p:nvPicPr>
        <p:blipFill>
          <a:blip r:embed="rId3"/>
          <a:srcRect/>
          <a:stretch>
            <a:fillRect/>
          </a:stretch>
        </p:blipFill>
        <p:spPr bwMode="auto">
          <a:xfrm>
            <a:off x="457200" y="1143000"/>
            <a:ext cx="8505825" cy="32861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41" name="Text Box 9"/>
          <p:cNvSpPr txBox="1">
            <a:spLocks noChangeArrowheads="1"/>
          </p:cNvSpPr>
          <p:nvPr/>
        </p:nvSpPr>
        <p:spPr bwMode="auto">
          <a:xfrm>
            <a:off x="609600" y="762000"/>
            <a:ext cx="7239000" cy="830997"/>
          </a:xfrm>
          <a:prstGeom prst="rect">
            <a:avLst/>
          </a:prstGeom>
          <a:solidFill>
            <a:srgbClr val="E9E9E9"/>
          </a:solidFill>
          <a:ln w="12700">
            <a:noFill/>
            <a:miter lim="800000"/>
            <a:headEnd/>
            <a:tailEnd/>
          </a:ln>
        </p:spPr>
        <p:txBody>
          <a:bodyPr wrap="square">
            <a:spAutoFit/>
          </a:bodyPr>
          <a:lstStyle/>
          <a:p>
            <a:pPr algn="l">
              <a:lnSpc>
                <a:spcPct val="120000"/>
              </a:lnSpc>
              <a:spcBef>
                <a:spcPct val="50000"/>
              </a:spcBef>
            </a:pPr>
            <a:r>
              <a:rPr lang="de-DE" sz="2000" smtClean="0">
                <a:solidFill>
                  <a:srgbClr val="003366"/>
                </a:solidFill>
                <a:cs typeface="Times New Roman" pitchFamily="18" charset="0"/>
              </a:rPr>
              <a:t>Konsequenzen für die Märkte für elektronische Publikationen im Wissenschaftsbereich</a:t>
            </a:r>
            <a:endParaRPr lang="de-DE" sz="2000">
              <a:solidFill>
                <a:srgbClr val="003366"/>
              </a:solidFill>
              <a:cs typeface="Times New Roman" pitchFamily="18" charset="0"/>
            </a:endParaRPr>
          </a:p>
        </p:txBody>
      </p:sp>
      <p:sp>
        <p:nvSpPr>
          <p:cNvPr id="4" name="Text Box 9"/>
          <p:cNvSpPr txBox="1">
            <a:spLocks noChangeArrowheads="1"/>
          </p:cNvSpPr>
          <p:nvPr/>
        </p:nvSpPr>
        <p:spPr bwMode="auto">
          <a:xfrm>
            <a:off x="609600" y="2590800"/>
            <a:ext cx="7315200" cy="797078"/>
          </a:xfrm>
          <a:prstGeom prst="rect">
            <a:avLst/>
          </a:prstGeom>
          <a:solidFill>
            <a:schemeClr val="bg1"/>
          </a:solidFill>
          <a:ln w="12700">
            <a:solidFill>
              <a:schemeClr val="bg1"/>
            </a:solidFill>
            <a:miter lim="800000"/>
            <a:headEnd/>
            <a:tailEnd/>
          </a:ln>
        </p:spPr>
        <p:txBody>
          <a:bodyPr wrap="square">
            <a:spAutoFit/>
          </a:bodyPr>
          <a:lstStyle/>
          <a:p>
            <a:pPr>
              <a:lnSpc>
                <a:spcPct val="120000"/>
              </a:lnSpc>
              <a:spcBef>
                <a:spcPct val="50000"/>
              </a:spcBef>
            </a:pPr>
            <a:r>
              <a:rPr lang="de-DE" sz="2000" smtClean="0">
                <a:solidFill>
                  <a:schemeClr val="tx1"/>
                </a:solidFill>
                <a:cs typeface="Times New Roman" pitchFamily="18" charset="0"/>
              </a:rPr>
              <a:t>Auch wissenschaftliche Publikationsmärkte entwickeln sich zunehmend in Richtung Freeconomics.</a:t>
            </a:r>
            <a:endParaRPr lang="de-DE" sz="2000">
              <a:solidFill>
                <a:schemeClr val="tx1"/>
              </a:solidFill>
              <a:cs typeface="Times New Roman" pitchFamily="18" charset="0"/>
            </a:endParaRPr>
          </a:p>
        </p:txBody>
      </p:sp>
      <p:sp>
        <p:nvSpPr>
          <p:cNvPr id="7"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Schlussfolgerungen</a:t>
            </a:r>
            <a:endParaRPr lang="de-DE" sz="2600" i="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1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41" name="Text Box 9"/>
          <p:cNvSpPr txBox="1">
            <a:spLocks noChangeArrowheads="1"/>
          </p:cNvSpPr>
          <p:nvPr/>
        </p:nvSpPr>
        <p:spPr bwMode="auto">
          <a:xfrm>
            <a:off x="609600" y="762000"/>
            <a:ext cx="7239000" cy="830997"/>
          </a:xfrm>
          <a:prstGeom prst="rect">
            <a:avLst/>
          </a:prstGeom>
          <a:solidFill>
            <a:srgbClr val="E9E9E9"/>
          </a:solidFill>
          <a:ln w="12700">
            <a:noFill/>
            <a:miter lim="800000"/>
            <a:headEnd/>
            <a:tailEnd/>
          </a:ln>
        </p:spPr>
        <p:txBody>
          <a:bodyPr wrap="square">
            <a:spAutoFit/>
          </a:bodyPr>
          <a:lstStyle/>
          <a:p>
            <a:pPr algn="l">
              <a:lnSpc>
                <a:spcPct val="120000"/>
              </a:lnSpc>
              <a:spcBef>
                <a:spcPct val="50000"/>
              </a:spcBef>
            </a:pPr>
            <a:r>
              <a:rPr lang="de-DE" sz="2000" smtClean="0">
                <a:solidFill>
                  <a:srgbClr val="003366"/>
                </a:solidFill>
                <a:cs typeface="Times New Roman" pitchFamily="18" charset="0"/>
              </a:rPr>
              <a:t>Konsequenzen für die Märkte für elektronische Publikationen im Wissenschaftsbereich</a:t>
            </a:r>
            <a:endParaRPr lang="de-DE" sz="2000">
              <a:solidFill>
                <a:srgbClr val="003366"/>
              </a:solidFill>
              <a:cs typeface="Times New Roman" pitchFamily="18" charset="0"/>
            </a:endParaRPr>
          </a:p>
        </p:txBody>
      </p:sp>
      <p:sp>
        <p:nvSpPr>
          <p:cNvPr id="5" name="Text Box 9"/>
          <p:cNvSpPr txBox="1">
            <a:spLocks noChangeArrowheads="1"/>
          </p:cNvSpPr>
          <p:nvPr/>
        </p:nvSpPr>
        <p:spPr bwMode="auto">
          <a:xfrm>
            <a:off x="457200" y="1828800"/>
            <a:ext cx="3352800" cy="461665"/>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smtClean="0">
                <a:solidFill>
                  <a:schemeClr val="tx1"/>
                </a:solidFill>
                <a:cs typeface="Times New Roman" pitchFamily="18" charset="0"/>
              </a:rPr>
              <a:t>Scheinbar paradoxe These:</a:t>
            </a:r>
          </a:p>
        </p:txBody>
      </p:sp>
      <p:sp>
        <p:nvSpPr>
          <p:cNvPr id="6" name="Text Box 9"/>
          <p:cNvSpPr txBox="1">
            <a:spLocks noChangeArrowheads="1"/>
          </p:cNvSpPr>
          <p:nvPr/>
        </p:nvSpPr>
        <p:spPr bwMode="auto">
          <a:xfrm>
            <a:off x="1905000" y="2438400"/>
            <a:ext cx="6248400" cy="1323439"/>
          </a:xfrm>
          <a:prstGeom prst="rect">
            <a:avLst/>
          </a:prstGeom>
          <a:solidFill>
            <a:schemeClr val="bg1"/>
          </a:solidFill>
          <a:ln w="12700">
            <a:solidFill>
              <a:schemeClr val="bg1"/>
            </a:solidFill>
            <a:miter lim="800000"/>
            <a:headEnd/>
            <a:tailEnd/>
          </a:ln>
        </p:spPr>
        <p:txBody>
          <a:bodyPr wrap="square">
            <a:spAutoFit/>
          </a:bodyPr>
          <a:lstStyle/>
          <a:p>
            <a:r>
              <a:rPr lang="de-DE" sz="2000"/>
              <a:t>„</a:t>
            </a:r>
            <a:r>
              <a:rPr lang="de-DE" sz="2000" smtClean="0"/>
              <a:t>Je freier </a:t>
            </a:r>
            <a:r>
              <a:rPr lang="de-DE" sz="2000"/>
              <a:t>der Zugriff zu Wissen und Information gemacht wird, umso höher ist </a:t>
            </a:r>
            <a:r>
              <a:rPr lang="de-DE" sz="2000" smtClean="0"/>
              <a:t>die</a:t>
            </a:r>
            <a:endParaRPr lang="de-DE" sz="2000"/>
          </a:p>
          <a:p>
            <a:r>
              <a:rPr lang="de-DE" sz="2000"/>
              <a:t>Wahrscheinlichkeit, dass auch in der Wirtschaft damit verdient werden kann.“</a:t>
            </a:r>
            <a:endParaRPr lang="de-DE" sz="2000">
              <a:solidFill>
                <a:schemeClr val="tx1"/>
              </a:solidFill>
              <a:cs typeface="Times New Roman" pitchFamily="18" charset="0"/>
            </a:endParaRPr>
          </a:p>
        </p:txBody>
      </p:sp>
      <p:sp>
        <p:nvSpPr>
          <p:cNvPr id="7"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Schlussfolgerungen</a:t>
            </a:r>
            <a:endParaRPr lang="de-DE" sz="2600" i="1">
              <a:solidFill>
                <a:schemeClr val="bg1"/>
              </a:solidFill>
            </a:endParaRPr>
          </a:p>
        </p:txBody>
      </p:sp>
      <p:sp>
        <p:nvSpPr>
          <p:cNvPr id="8" name="Text Box 9"/>
          <p:cNvSpPr txBox="1">
            <a:spLocks noChangeArrowheads="1"/>
          </p:cNvSpPr>
          <p:nvPr/>
        </p:nvSpPr>
        <p:spPr bwMode="auto">
          <a:xfrm>
            <a:off x="304800" y="3810000"/>
            <a:ext cx="1143000" cy="461665"/>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smtClean="0">
                <a:solidFill>
                  <a:schemeClr val="tx1"/>
                </a:solidFill>
                <a:cs typeface="Times New Roman" pitchFamily="18" charset="0"/>
              </a:rPr>
              <a:t>anders:</a:t>
            </a:r>
          </a:p>
        </p:txBody>
      </p:sp>
      <p:sp>
        <p:nvSpPr>
          <p:cNvPr id="9" name="Text Box 9"/>
          <p:cNvSpPr txBox="1">
            <a:spLocks noChangeArrowheads="1"/>
          </p:cNvSpPr>
          <p:nvPr/>
        </p:nvSpPr>
        <p:spPr bwMode="auto">
          <a:xfrm>
            <a:off x="1371600" y="4114800"/>
            <a:ext cx="6248400" cy="1323439"/>
          </a:xfrm>
          <a:prstGeom prst="rect">
            <a:avLst/>
          </a:prstGeom>
          <a:solidFill>
            <a:schemeClr val="bg1"/>
          </a:solidFill>
          <a:ln w="12700">
            <a:solidFill>
              <a:schemeClr val="bg1"/>
            </a:solidFill>
            <a:miter lim="800000"/>
            <a:headEnd/>
            <a:tailEnd/>
          </a:ln>
        </p:spPr>
        <p:txBody>
          <a:bodyPr wrap="square">
            <a:spAutoFit/>
          </a:bodyPr>
          <a:lstStyle/>
          <a:p>
            <a:r>
              <a:rPr lang="de-DE" sz="2000" smtClean="0"/>
              <a:t>Geschäfts- und Organisationsmodelle der Informationswirtschaft werden im Bereich der Wissenschaft nur unter Anerkennung des Open-Access-Paradigma möglich sein.</a:t>
            </a:r>
            <a:endParaRPr lang="de-DE" sz="2000">
              <a:solidFill>
                <a:schemeClr val="tx1"/>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P spid="6"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0" y="457200"/>
            <a:ext cx="9144000" cy="6400800"/>
          </a:xfrm>
          <a:prstGeom prst="bevel">
            <a:avLst>
              <a:gd name="adj" fmla="val 12500"/>
            </a:avLst>
          </a:prstGeom>
          <a:solidFill>
            <a:srgbClr val="DDDDDD"/>
          </a:solidFill>
          <a:ln w="9525">
            <a:solidFill>
              <a:srgbClr val="99CCFF"/>
            </a:solidFill>
            <a:miter lim="800000"/>
            <a:headEnd/>
            <a:tailEnd/>
          </a:ln>
        </p:spPr>
        <p:txBody>
          <a:bodyPr anchor="ctr"/>
          <a:lstStyle/>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r>
              <a:rPr lang="de-DE" sz="4000" b="1" smtClean="0">
                <a:solidFill>
                  <a:schemeClr val="tx1"/>
                </a:solidFill>
                <a:latin typeface="Times New Roman" pitchFamily="18" charset="0"/>
              </a:rPr>
              <a:t>Vielen Dank für Ihre Aufmerksamkeit</a:t>
            </a:r>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r>
              <a:rPr lang="de-DE" sz="4000" b="1">
                <a:solidFill>
                  <a:schemeClr val="tx1"/>
                </a:solidFill>
                <a:latin typeface="Times New Roman" pitchFamily="18" charset="0"/>
              </a:rPr>
              <a:t>Folien unter </a:t>
            </a:r>
            <a:r>
              <a:rPr lang="de-DE" sz="4000" b="1">
                <a:solidFill>
                  <a:schemeClr val="tx1"/>
                </a:solidFill>
                <a:latin typeface="Times New Roman" pitchFamily="18" charset="0"/>
                <a:hlinkClick r:id="rId3"/>
              </a:rPr>
              <a:t>www.kuhlen.name/</a:t>
            </a:r>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p:txBody>
      </p:sp>
      <p:grpSp>
        <p:nvGrpSpPr>
          <p:cNvPr id="5" name="Gruppieren 4"/>
          <p:cNvGrpSpPr/>
          <p:nvPr/>
        </p:nvGrpSpPr>
        <p:grpSpPr>
          <a:xfrm>
            <a:off x="2209800" y="4114800"/>
            <a:ext cx="4752975" cy="1085850"/>
            <a:chOff x="2209800" y="4114800"/>
            <a:chExt cx="4752975" cy="1085850"/>
          </a:xfrm>
        </p:grpSpPr>
        <p:pic>
          <p:nvPicPr>
            <p:cNvPr id="37891" name="Picture 14">
              <a:hlinkClick r:id="rId4"/>
            </p:cNvPr>
            <p:cNvPicPr>
              <a:picLocks noChangeAspect="1" noChangeArrowheads="1"/>
            </p:cNvPicPr>
            <p:nvPr/>
          </p:nvPicPr>
          <p:blipFill>
            <a:blip r:embed="rId5"/>
            <a:srcRect/>
            <a:stretch>
              <a:fillRect/>
            </a:stretch>
          </p:blipFill>
          <p:spPr bwMode="auto">
            <a:xfrm>
              <a:off x="4114800" y="4114800"/>
              <a:ext cx="996950" cy="457200"/>
            </a:xfrm>
            <a:prstGeom prst="rect">
              <a:avLst/>
            </a:prstGeom>
            <a:noFill/>
            <a:ln w="12700">
              <a:noFill/>
              <a:miter lim="800000"/>
              <a:headEnd/>
              <a:tailEnd/>
            </a:ln>
          </p:spPr>
        </p:pic>
        <p:sp>
          <p:nvSpPr>
            <p:cNvPr id="37892" name="Rectangle 5"/>
            <p:cNvSpPr>
              <a:spLocks noChangeArrowheads="1"/>
            </p:cNvSpPr>
            <p:nvPr/>
          </p:nvSpPr>
          <p:spPr bwMode="auto">
            <a:xfrm>
              <a:off x="2209800" y="4800600"/>
              <a:ext cx="4752975" cy="400050"/>
            </a:xfrm>
            <a:prstGeom prst="rect">
              <a:avLst/>
            </a:prstGeom>
            <a:solidFill>
              <a:srgbClr val="CBCBCB"/>
            </a:solidFill>
            <a:ln w="9525">
              <a:noFill/>
              <a:miter lim="800000"/>
              <a:headEnd/>
              <a:tailEnd/>
            </a:ln>
          </p:spPr>
          <p:txBody>
            <a:bodyPr anchor="ctr">
              <a:spAutoFit/>
            </a:bodyPr>
            <a:lstStyle/>
            <a:p>
              <a:pPr algn="l" eaLnBrk="1" hangingPunct="1"/>
              <a:r>
                <a:rPr lang="de-DE" sz="1000">
                  <a:solidFill>
                    <a:schemeClr val="tx1"/>
                  </a:solidFill>
                </a:rPr>
                <a:t>This document will be published under the following </a:t>
              </a:r>
              <a:r>
                <a:rPr lang="de-DE" sz="1000">
                  <a:solidFill>
                    <a:schemeClr val="tx1"/>
                  </a:solidFill>
                  <a:hlinkClick r:id="rId4"/>
                </a:rPr>
                <a:t>Creative-Commons-License:</a:t>
              </a:r>
              <a:endParaRPr lang="de-DE" sz="1000">
                <a:solidFill>
                  <a:schemeClr val="tx1"/>
                </a:solidFill>
              </a:endParaRPr>
            </a:p>
            <a:p>
              <a:pPr algn="l" eaLnBrk="1" hangingPunct="1"/>
              <a:r>
                <a:rPr lang="de-DE" sz="1000">
                  <a:solidFill>
                    <a:schemeClr val="tx1"/>
                  </a:solidFill>
                </a:rPr>
                <a:t> http://creativecommons.org/licenses/by-nc-sa/2.0/de//</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700088" y="1184275"/>
            <a:ext cx="7772400" cy="1570038"/>
          </a:xfrm>
          <a:solidFill>
            <a:schemeClr val="bg2"/>
          </a:solidFill>
        </p:spPr>
        <p:txBody>
          <a:bodyPr>
            <a:spAutoFit/>
          </a:bodyPr>
          <a:lstStyle/>
          <a:p>
            <a:pPr marL="342900" indent="-342900">
              <a:spcBef>
                <a:spcPct val="0"/>
              </a:spcBef>
            </a:pPr>
            <a:r>
              <a:rPr lang="de-DE" sz="3200" dirty="0" smtClean="0"/>
              <a:t>Rechte an elektronischen Publikationen. Wer oder was reguliert die Informationsmärkte?</a:t>
            </a:r>
            <a:endParaRPr lang="de-DE" sz="3200" b="1" dirty="0" smtClean="0">
              <a:cs typeface="Times New Roman" pitchFamily="18" charset="0"/>
            </a:endParaRPr>
          </a:p>
        </p:txBody>
      </p:sp>
      <p:sp>
        <p:nvSpPr>
          <p:cNvPr id="5123" name="Text Box 3"/>
          <p:cNvSpPr txBox="1">
            <a:spLocks noChangeArrowheads="1"/>
          </p:cNvSpPr>
          <p:nvPr/>
        </p:nvSpPr>
        <p:spPr bwMode="auto">
          <a:xfrm>
            <a:off x="966788" y="2938463"/>
            <a:ext cx="7239000" cy="1516062"/>
          </a:xfrm>
          <a:prstGeom prst="rect">
            <a:avLst/>
          </a:prstGeom>
          <a:solidFill>
            <a:srgbClr val="EAEAEA"/>
          </a:solidFill>
          <a:ln w="12700">
            <a:noFill/>
            <a:miter lim="800000"/>
            <a:headEnd type="none" w="sm" len="sm"/>
            <a:tailEnd type="none" w="sm" len="sm"/>
          </a:ln>
        </p:spPr>
        <p:txBody>
          <a:bodyPr>
            <a:spAutoFit/>
          </a:bodyPr>
          <a:lstStyle/>
          <a:p>
            <a:pPr>
              <a:spcBef>
                <a:spcPct val="50000"/>
              </a:spcBef>
            </a:pPr>
            <a:r>
              <a:rPr lang="de-DE" sz="2000">
                <a:solidFill>
                  <a:schemeClr val="tx1"/>
                </a:solidFill>
              </a:rPr>
              <a:t>Rainer Kuhlen</a:t>
            </a:r>
          </a:p>
          <a:p>
            <a:pPr>
              <a:spcBef>
                <a:spcPct val="25000"/>
              </a:spcBef>
            </a:pPr>
            <a:r>
              <a:rPr lang="de-DE" sz="2000">
                <a:solidFill>
                  <a:schemeClr val="tx1"/>
                </a:solidFill>
              </a:rPr>
              <a:t>FB Informatik und Informationswissenschaft</a:t>
            </a:r>
          </a:p>
          <a:p>
            <a:pPr>
              <a:spcBef>
                <a:spcPct val="25000"/>
              </a:spcBef>
            </a:pPr>
            <a:r>
              <a:rPr lang="de-DE" sz="2000">
                <a:solidFill>
                  <a:schemeClr val="tx1"/>
                </a:solidFill>
              </a:rPr>
              <a:t>Universität Konstanz</a:t>
            </a:r>
          </a:p>
          <a:p>
            <a:pPr>
              <a:spcBef>
                <a:spcPct val="25000"/>
              </a:spcBef>
            </a:pPr>
            <a:r>
              <a:rPr lang="de-DE">
                <a:solidFill>
                  <a:schemeClr val="tx1"/>
                </a:solidFill>
                <a:hlinkClick r:id="rId3"/>
              </a:rPr>
              <a:t>www.kuhlen.name</a:t>
            </a:r>
            <a:endParaRPr lang="de-DE">
              <a:solidFill>
                <a:schemeClr val="tx1"/>
              </a:solidFill>
            </a:endParaRPr>
          </a:p>
        </p:txBody>
      </p:sp>
      <p:sp>
        <p:nvSpPr>
          <p:cNvPr id="5124" name="Rectangle 11"/>
          <p:cNvSpPr>
            <a:spLocks noChangeArrowheads="1"/>
          </p:cNvSpPr>
          <p:nvPr/>
        </p:nvSpPr>
        <p:spPr bwMode="auto">
          <a:xfrm>
            <a:off x="1371600" y="6248400"/>
            <a:ext cx="6400800" cy="609600"/>
          </a:xfrm>
          <a:prstGeom prst="rect">
            <a:avLst/>
          </a:prstGeom>
          <a:solidFill>
            <a:schemeClr val="bg1"/>
          </a:solidFill>
          <a:ln w="12700">
            <a:solidFill>
              <a:schemeClr val="bg1"/>
            </a:solidFill>
            <a:miter lim="800000"/>
            <a:headEnd/>
            <a:tailEnd/>
          </a:ln>
        </p:spPr>
        <p:txBody>
          <a:bodyPr wrap="none" lIns="18000" tIns="10800" rIns="18000" bIns="10800" anchor="ctr"/>
          <a:lstStyle/>
          <a:p>
            <a:endParaRPr lang="de-DE" b="1"/>
          </a:p>
        </p:txBody>
      </p:sp>
      <p:sp>
        <p:nvSpPr>
          <p:cNvPr id="5125" name="Rectangle 7"/>
          <p:cNvSpPr>
            <a:spLocks noChangeArrowheads="1"/>
          </p:cNvSpPr>
          <p:nvPr/>
        </p:nvSpPr>
        <p:spPr bwMode="auto">
          <a:xfrm>
            <a:off x="533400" y="4638675"/>
            <a:ext cx="8115300" cy="298450"/>
          </a:xfrm>
          <a:prstGeom prst="rect">
            <a:avLst/>
          </a:prstGeom>
          <a:solidFill>
            <a:schemeClr val="bg1"/>
          </a:solidFill>
          <a:ln w="12700">
            <a:solidFill>
              <a:schemeClr val="bg1"/>
            </a:solidFill>
            <a:miter lim="800000"/>
            <a:headEnd/>
            <a:tailEnd/>
          </a:ln>
        </p:spPr>
        <p:txBody>
          <a:bodyPr wrap="none" lIns="18000" tIns="10800" rIns="18000" bIns="10800" anchor="ctr">
            <a:spAutoFit/>
          </a:bodyPr>
          <a:lstStyle/>
          <a:p>
            <a:r>
              <a:rPr lang="en-US"/>
              <a:t>FAZIT-Fachtagung „Open Content - Open Access” am 9. Juni 2008 in Stuttgart </a:t>
            </a:r>
            <a:endParaRPr lang="de-DE" b="1"/>
          </a:p>
        </p:txBody>
      </p:sp>
      <p:grpSp>
        <p:nvGrpSpPr>
          <p:cNvPr id="5126" name="Gruppieren 15"/>
          <p:cNvGrpSpPr>
            <a:grpSpLocks/>
          </p:cNvGrpSpPr>
          <p:nvPr/>
        </p:nvGrpSpPr>
        <p:grpSpPr bwMode="auto">
          <a:xfrm>
            <a:off x="1385888" y="5045075"/>
            <a:ext cx="6400800" cy="593725"/>
            <a:chOff x="1981200" y="4953000"/>
            <a:chExt cx="6400800" cy="593725"/>
          </a:xfrm>
        </p:grpSpPr>
        <p:sp>
          <p:nvSpPr>
            <p:cNvPr id="5129" name="Rectangle 5"/>
            <p:cNvSpPr>
              <a:spLocks noChangeArrowheads="1"/>
            </p:cNvSpPr>
            <p:nvPr/>
          </p:nvSpPr>
          <p:spPr bwMode="auto">
            <a:xfrm>
              <a:off x="3019425" y="5070415"/>
              <a:ext cx="4752975" cy="400110"/>
            </a:xfrm>
            <a:prstGeom prst="rect">
              <a:avLst/>
            </a:prstGeom>
            <a:solidFill>
              <a:srgbClr val="CBCBCB"/>
            </a:solidFill>
            <a:ln w="9525">
              <a:noFill/>
              <a:miter lim="800000"/>
              <a:headEnd/>
              <a:tailEnd/>
            </a:ln>
          </p:spPr>
          <p:txBody>
            <a:bodyPr anchor="ctr">
              <a:spAutoFit/>
            </a:bodyPr>
            <a:lstStyle/>
            <a:p>
              <a:pPr algn="l" eaLnBrk="1" hangingPunct="1"/>
              <a:r>
                <a:rPr lang="de-DE" sz="1000">
                  <a:solidFill>
                    <a:schemeClr val="tx1"/>
                  </a:solidFill>
                </a:rPr>
                <a:t>This document will be published under the following </a:t>
              </a:r>
              <a:r>
                <a:rPr lang="de-DE" sz="1000">
                  <a:solidFill>
                    <a:schemeClr val="tx1"/>
                  </a:solidFill>
                  <a:hlinkClick r:id="rId4"/>
                </a:rPr>
                <a:t>Creative-Commons-License:</a:t>
              </a:r>
              <a:endParaRPr lang="de-DE" sz="1000">
                <a:solidFill>
                  <a:schemeClr val="tx1"/>
                </a:solidFill>
              </a:endParaRPr>
            </a:p>
            <a:p>
              <a:pPr algn="l" eaLnBrk="1" hangingPunct="1"/>
              <a:r>
                <a:rPr lang="de-DE" sz="1000">
                  <a:solidFill>
                    <a:schemeClr val="tx1"/>
                  </a:solidFill>
                </a:rPr>
                <a:t> http://creativecommons.org/licenses/by-nc-sa/2.0/de//</a:t>
              </a:r>
            </a:p>
          </p:txBody>
        </p:sp>
        <p:sp>
          <p:nvSpPr>
            <p:cNvPr id="5130" name="AutoShape 13">
              <a:hlinkClick r:id="rId5" action="ppaction://hlinksldjump"/>
            </p:cNvPr>
            <p:cNvSpPr>
              <a:spLocks noChangeArrowheads="1"/>
            </p:cNvSpPr>
            <p:nvPr/>
          </p:nvSpPr>
          <p:spPr bwMode="auto">
            <a:xfrm>
              <a:off x="7848600" y="4953000"/>
              <a:ext cx="533400" cy="593725"/>
            </a:xfrm>
            <a:prstGeom prst="rightArrow">
              <a:avLst>
                <a:gd name="adj1" fmla="val 50000"/>
                <a:gd name="adj2" fmla="val 62500"/>
              </a:avLst>
            </a:prstGeom>
            <a:solidFill>
              <a:schemeClr val="accent1"/>
            </a:solidFill>
            <a:ln w="12700">
              <a:solidFill>
                <a:schemeClr val="tx1"/>
              </a:solidFill>
              <a:miter lim="800000"/>
              <a:headEnd/>
              <a:tailEnd/>
            </a:ln>
          </p:spPr>
          <p:txBody>
            <a:bodyPr lIns="18000" tIns="10800" rIns="18000" bIns="10800" anchor="ctr">
              <a:spAutoFit/>
            </a:bodyPr>
            <a:lstStyle/>
            <a:p>
              <a:endParaRPr lang="de-DE"/>
            </a:p>
          </p:txBody>
        </p:sp>
        <p:pic>
          <p:nvPicPr>
            <p:cNvPr id="5131" name="Picture 14">
              <a:hlinkClick r:id="rId4"/>
            </p:cNvPr>
            <p:cNvPicPr>
              <a:picLocks noChangeAspect="1" noChangeArrowheads="1"/>
            </p:cNvPicPr>
            <p:nvPr/>
          </p:nvPicPr>
          <p:blipFill>
            <a:blip r:embed="rId6"/>
            <a:srcRect/>
            <a:stretch>
              <a:fillRect/>
            </a:stretch>
          </p:blipFill>
          <p:spPr bwMode="auto">
            <a:xfrm>
              <a:off x="1981200" y="5029200"/>
              <a:ext cx="997324" cy="457200"/>
            </a:xfrm>
            <a:prstGeom prst="rect">
              <a:avLst/>
            </a:prstGeom>
            <a:noFill/>
            <a:ln w="12700">
              <a:noFill/>
              <a:miter lim="800000"/>
              <a:headEnd/>
              <a:tailEnd/>
            </a:ln>
          </p:spPr>
        </p:pic>
      </p:grpSp>
      <p:pic>
        <p:nvPicPr>
          <p:cNvPr id="5127" name="Picture 15"/>
          <p:cNvPicPr>
            <a:picLocks noChangeAspect="1" noChangeArrowheads="1"/>
          </p:cNvPicPr>
          <p:nvPr/>
        </p:nvPicPr>
        <p:blipFill>
          <a:blip r:embed="rId7"/>
          <a:srcRect/>
          <a:stretch>
            <a:fillRect/>
          </a:stretch>
        </p:blipFill>
        <p:spPr bwMode="auto">
          <a:xfrm>
            <a:off x="411163" y="0"/>
            <a:ext cx="8351837" cy="1000125"/>
          </a:xfrm>
          <a:prstGeom prst="rect">
            <a:avLst/>
          </a:prstGeom>
          <a:noFill/>
          <a:ln w="12700">
            <a:noFill/>
            <a:miter lim="800000"/>
            <a:headEnd/>
            <a:tailEnd/>
          </a:ln>
        </p:spPr>
      </p:pic>
      <p:pic>
        <p:nvPicPr>
          <p:cNvPr id="5128" name="Picture 2" descr="D:\Entwicklung\Präsentationen\Images\Header_Uni_2.jpg"/>
          <p:cNvPicPr>
            <a:picLocks noChangeAspect="1" noChangeArrowheads="1"/>
          </p:cNvPicPr>
          <p:nvPr/>
        </p:nvPicPr>
        <p:blipFill>
          <a:blip r:embed="rId8"/>
          <a:srcRect/>
          <a:stretch>
            <a:fillRect/>
          </a:stretch>
        </p:blipFill>
        <p:spPr bwMode="auto">
          <a:xfrm>
            <a:off x="0" y="5638800"/>
            <a:ext cx="914400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a:solidFill>
                  <a:schemeClr val="bg1"/>
                </a:solidFill>
              </a:rPr>
              <a:t>Schlussthese – zur Diskussion</a:t>
            </a:r>
          </a:p>
        </p:txBody>
      </p:sp>
      <p:sp>
        <p:nvSpPr>
          <p:cNvPr id="991241" name="Text Box 9"/>
          <p:cNvSpPr txBox="1">
            <a:spLocks noChangeArrowheads="1"/>
          </p:cNvSpPr>
          <p:nvPr/>
        </p:nvSpPr>
        <p:spPr bwMode="auto">
          <a:xfrm>
            <a:off x="609600" y="1219200"/>
            <a:ext cx="8001000" cy="4294188"/>
          </a:xfrm>
          <a:prstGeom prst="rect">
            <a:avLst/>
          </a:prstGeom>
          <a:solidFill>
            <a:srgbClr val="E9E9E9"/>
          </a:solidFill>
          <a:ln w="12700">
            <a:noFill/>
            <a:miter lim="800000"/>
            <a:headEnd/>
            <a:tailEnd/>
          </a:ln>
        </p:spPr>
        <p:txBody>
          <a:bodyPr>
            <a:spAutoFit/>
          </a:bodyPr>
          <a:lstStyle/>
          <a:p>
            <a:pPr algn="l">
              <a:lnSpc>
                <a:spcPct val="120000"/>
              </a:lnSpc>
              <a:spcBef>
                <a:spcPct val="50000"/>
              </a:spcBef>
            </a:pPr>
            <a:r>
              <a:rPr lang="de-DE" sz="2000">
                <a:solidFill>
                  <a:srgbClr val="003366"/>
                </a:solidFill>
                <a:cs typeface="Times New Roman" pitchFamily="18" charset="0"/>
              </a:rPr>
              <a:t>Gesellschaften, die mehr Energie darauf verwenden, sich um die </a:t>
            </a:r>
            <a:r>
              <a:rPr lang="de-DE" sz="2000" b="1">
                <a:solidFill>
                  <a:srgbClr val="003366"/>
                </a:solidFill>
                <a:cs typeface="Times New Roman" pitchFamily="18" charset="0"/>
              </a:rPr>
              <a:t>Sicherung der Eigentumsverhältnisse von bestehendem Wissen und Information</a:t>
            </a:r>
            <a:r>
              <a:rPr lang="de-DE" sz="2000">
                <a:solidFill>
                  <a:srgbClr val="003366"/>
                </a:solidFill>
                <a:cs typeface="Times New Roman" pitchFamily="18" charset="0"/>
              </a:rPr>
              <a:t> zu kümmern </a:t>
            </a:r>
          </a:p>
          <a:p>
            <a:pPr algn="l">
              <a:lnSpc>
                <a:spcPct val="120000"/>
              </a:lnSpc>
              <a:spcBef>
                <a:spcPct val="50000"/>
              </a:spcBef>
            </a:pPr>
            <a:r>
              <a:rPr lang="de-DE" sz="2000">
                <a:solidFill>
                  <a:srgbClr val="003366"/>
                </a:solidFill>
                <a:cs typeface="Times New Roman" pitchFamily="18" charset="0"/>
              </a:rPr>
              <a:t>bzw. um die </a:t>
            </a:r>
            <a:r>
              <a:rPr lang="de-DE" sz="2000" b="1">
                <a:solidFill>
                  <a:srgbClr val="003366"/>
                </a:solidFill>
                <a:cs typeface="Times New Roman" pitchFamily="18" charset="0"/>
              </a:rPr>
              <a:t>Sicherung von Verwertungsansprüchen</a:t>
            </a:r>
            <a:r>
              <a:rPr lang="de-DE" sz="2000">
                <a:solidFill>
                  <a:srgbClr val="003366"/>
                </a:solidFill>
                <a:cs typeface="Times New Roman" pitchFamily="18" charset="0"/>
              </a:rPr>
              <a:t>, </a:t>
            </a:r>
          </a:p>
          <a:p>
            <a:pPr algn="l">
              <a:lnSpc>
                <a:spcPct val="120000"/>
              </a:lnSpc>
              <a:spcBef>
                <a:spcPct val="50000"/>
              </a:spcBef>
            </a:pPr>
            <a:r>
              <a:rPr lang="de-DE" sz="2000">
                <a:solidFill>
                  <a:srgbClr val="003366"/>
                </a:solidFill>
                <a:cs typeface="Times New Roman" pitchFamily="18" charset="0"/>
              </a:rPr>
              <a:t>als auf die Rahmenbedingungen, die die </a:t>
            </a:r>
            <a:r>
              <a:rPr lang="de-DE" sz="2000" b="1">
                <a:solidFill>
                  <a:srgbClr val="003366"/>
                </a:solidFill>
                <a:cs typeface="Times New Roman" pitchFamily="18" charset="0"/>
              </a:rPr>
              <a:t>Produktion von neuem Wissen</a:t>
            </a:r>
            <a:r>
              <a:rPr lang="de-DE" sz="2000">
                <a:solidFill>
                  <a:srgbClr val="003366"/>
                </a:solidFill>
                <a:cs typeface="Times New Roman" pitchFamily="18" charset="0"/>
              </a:rPr>
              <a:t> begünstigen, und um die </a:t>
            </a:r>
            <a:r>
              <a:rPr lang="de-DE" sz="2000" b="1">
                <a:solidFill>
                  <a:srgbClr val="003366"/>
                </a:solidFill>
                <a:cs typeface="Times New Roman" pitchFamily="18" charset="0"/>
              </a:rPr>
              <a:t>Nachhaltigkeit von Wissen</a:t>
            </a:r>
            <a:r>
              <a:rPr lang="de-DE" sz="2000">
                <a:solidFill>
                  <a:srgbClr val="003366"/>
                </a:solidFill>
                <a:cs typeface="Times New Roman" pitchFamily="18" charset="0"/>
              </a:rPr>
              <a:t>, die zukünftigen Generationen den Zugriff auf das Wissen unserer Gegenwart</a:t>
            </a:r>
          </a:p>
          <a:p>
            <a:pPr algn="l">
              <a:lnSpc>
                <a:spcPct val="120000"/>
              </a:lnSpc>
              <a:spcBef>
                <a:spcPct val="50000"/>
              </a:spcBef>
            </a:pPr>
            <a:r>
              <a:rPr lang="de-DE" sz="2000">
                <a:solidFill>
                  <a:srgbClr val="003366"/>
                </a:solidFill>
                <a:cs typeface="Times New Roman" pitchFamily="18" charset="0"/>
              </a:rPr>
              <a:t>sind in einer ökonomischen, wissenschaftlichen, politischen, kulturellen und gesellschaftlichen </a:t>
            </a:r>
            <a:r>
              <a:rPr lang="de-DE" sz="2000" b="1">
                <a:solidFill>
                  <a:srgbClr val="003366"/>
                </a:solidFill>
                <a:cs typeface="Times New Roman" pitchFamily="18" charset="0"/>
              </a:rPr>
              <a:t>Abwärtsentwicklung</a:t>
            </a:r>
            <a:r>
              <a:rPr lang="de-DE" sz="2000">
                <a:solidFill>
                  <a:srgbClr val="003366"/>
                </a:solidFill>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1241">
                                            <p:bg/>
                                          </p:spTgt>
                                        </p:tgtEl>
                                        <p:attrNameLst>
                                          <p:attrName>style.visibility</p:attrName>
                                        </p:attrNameLst>
                                      </p:cBhvr>
                                      <p:to>
                                        <p:strVal val="visible"/>
                                      </p:to>
                                    </p:set>
                                    <p:animEffect transition="in" filter="wipe(left)">
                                      <p:cBhvr>
                                        <p:cTn id="7" dur="500"/>
                                        <p:tgtEl>
                                          <p:spTgt spid="99124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1241">
                                            <p:txEl>
                                              <p:pRg st="0" end="0"/>
                                            </p:txEl>
                                          </p:spTgt>
                                        </p:tgtEl>
                                        <p:attrNameLst>
                                          <p:attrName>style.visibility</p:attrName>
                                        </p:attrNameLst>
                                      </p:cBhvr>
                                      <p:to>
                                        <p:strVal val="visible"/>
                                      </p:to>
                                    </p:set>
                                    <p:animEffect transition="in" filter="wipe(left)">
                                      <p:cBhvr>
                                        <p:cTn id="12" dur="500"/>
                                        <p:tgtEl>
                                          <p:spTgt spid="9912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1241">
                                            <p:txEl>
                                              <p:pRg st="1" end="1"/>
                                            </p:txEl>
                                          </p:spTgt>
                                        </p:tgtEl>
                                        <p:attrNameLst>
                                          <p:attrName>style.visibility</p:attrName>
                                        </p:attrNameLst>
                                      </p:cBhvr>
                                      <p:to>
                                        <p:strVal val="visible"/>
                                      </p:to>
                                    </p:set>
                                    <p:animEffect transition="in" filter="wipe(left)">
                                      <p:cBhvr>
                                        <p:cTn id="17" dur="500"/>
                                        <p:tgtEl>
                                          <p:spTgt spid="9912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1241">
                                            <p:txEl>
                                              <p:pRg st="2" end="2"/>
                                            </p:txEl>
                                          </p:spTgt>
                                        </p:tgtEl>
                                        <p:attrNameLst>
                                          <p:attrName>style.visibility</p:attrName>
                                        </p:attrNameLst>
                                      </p:cBhvr>
                                      <p:to>
                                        <p:strVal val="visible"/>
                                      </p:to>
                                    </p:set>
                                    <p:animEffect transition="in" filter="wipe(left)">
                                      <p:cBhvr>
                                        <p:cTn id="22" dur="500"/>
                                        <p:tgtEl>
                                          <p:spTgt spid="9912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91241">
                                            <p:txEl>
                                              <p:pRg st="3" end="3"/>
                                            </p:txEl>
                                          </p:spTgt>
                                        </p:tgtEl>
                                        <p:attrNameLst>
                                          <p:attrName>style.visibility</p:attrName>
                                        </p:attrNameLst>
                                      </p:cBhvr>
                                      <p:to>
                                        <p:strVal val="visible"/>
                                      </p:to>
                                    </p:set>
                                    <p:animEffect transition="in" filter="wipe(left)">
                                      <p:cBhvr>
                                        <p:cTn id="27" dur="500"/>
                                        <p:tgtEl>
                                          <p:spTgt spid="9912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41"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286000" y="1828800"/>
            <a:ext cx="5105400" cy="2209800"/>
          </a:xfrm>
          <a:prstGeom prst="chevron">
            <a:avLst>
              <a:gd name="adj" fmla="val 42860"/>
            </a:avLst>
          </a:prstGeom>
          <a:solidFill>
            <a:schemeClr val="folHlink"/>
          </a:solidFill>
          <a:ln w="28575">
            <a:noFill/>
            <a:miter lim="800000"/>
            <a:headEnd/>
            <a:tailEnd/>
          </a:ln>
        </p:spPr>
        <p:txBody>
          <a:bodyPr lIns="0" tIns="0" rIns="0" bIns="0"/>
          <a:lstStyle/>
          <a:p>
            <a:endParaRPr lang="de-DE" sz="1200" b="1" dirty="0">
              <a:solidFill>
                <a:schemeClr val="bg1"/>
              </a:solidFill>
            </a:endParaRPr>
          </a:p>
          <a:p>
            <a:r>
              <a:rPr lang="de-DE" sz="1200" b="1" dirty="0">
                <a:solidFill>
                  <a:schemeClr val="bg1"/>
                </a:solidFill>
              </a:rPr>
              <a:t> </a:t>
            </a:r>
            <a:r>
              <a:rPr lang="de-DE" sz="2800" b="1" dirty="0" smtClean="0">
                <a:solidFill>
                  <a:schemeClr val="bg1"/>
                </a:solidFill>
              </a:rPr>
              <a:t>Anhang – nicht im Vortrag gezeigte Folien</a:t>
            </a:r>
            <a:endParaRPr lang="de-DE" sz="2800" b="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7"/>
          <p:cNvSpPr>
            <a:spLocks noChangeArrowheads="1"/>
          </p:cNvSpPr>
          <p:nvPr/>
        </p:nvSpPr>
        <p:spPr bwMode="auto">
          <a:xfrm>
            <a:off x="2286000" y="1828800"/>
            <a:ext cx="3962400" cy="2133600"/>
          </a:xfrm>
          <a:prstGeom prst="chevron">
            <a:avLst>
              <a:gd name="adj" fmla="val 42860"/>
            </a:avLst>
          </a:prstGeom>
          <a:solidFill>
            <a:schemeClr val="folHlink"/>
          </a:solidFill>
          <a:ln w="28575">
            <a:noFill/>
            <a:miter lim="800000"/>
            <a:headEnd/>
            <a:tailEnd/>
          </a:ln>
        </p:spPr>
        <p:txBody>
          <a:bodyPr lIns="0" tIns="0" rIns="0" bIns="0"/>
          <a:lstStyle/>
          <a:p>
            <a:endParaRPr lang="de-DE" sz="1200" b="1" dirty="0">
              <a:solidFill>
                <a:schemeClr val="bg1"/>
              </a:solidFill>
            </a:endParaRPr>
          </a:p>
          <a:p>
            <a:r>
              <a:rPr lang="de-DE" sz="1200" b="1" dirty="0">
                <a:solidFill>
                  <a:schemeClr val="bg1"/>
                </a:solidFill>
              </a:rPr>
              <a:t> </a:t>
            </a:r>
            <a:r>
              <a:rPr lang="de-DE" sz="4000" b="1" dirty="0">
                <a:solidFill>
                  <a:schemeClr val="bg1"/>
                </a:solidFill>
              </a:rPr>
              <a:t>ein Dritter Korb?</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a:solidFill>
                  <a:schemeClr val="bg1"/>
                </a:solidFill>
              </a:rPr>
              <a:t>Urheberrecht -  Notwendigkeit eines Dritten Korbs</a:t>
            </a:r>
          </a:p>
        </p:txBody>
      </p:sp>
      <p:sp>
        <p:nvSpPr>
          <p:cNvPr id="983047" name="Rectangle 7"/>
          <p:cNvSpPr>
            <a:spLocks noChangeArrowheads="1"/>
          </p:cNvSpPr>
          <p:nvPr/>
        </p:nvSpPr>
        <p:spPr bwMode="auto">
          <a:xfrm>
            <a:off x="457200" y="1447800"/>
            <a:ext cx="7924800" cy="4559300"/>
          </a:xfrm>
          <a:prstGeom prst="rect">
            <a:avLst/>
          </a:prstGeom>
          <a:solidFill>
            <a:srgbClr val="E9E9E9"/>
          </a:solidFill>
          <a:ln w="9525">
            <a:noFill/>
            <a:miter lim="800000"/>
            <a:headEnd/>
            <a:tailEnd/>
          </a:ln>
        </p:spPr>
        <p:txBody>
          <a:bodyPr lIns="0" tIns="0" rIns="0" bIns="0" anchor="ctr">
            <a:spAutoFit/>
          </a:bodyPr>
          <a:lstStyle/>
          <a:p>
            <a:pPr>
              <a:lnSpc>
                <a:spcPct val="150000"/>
              </a:lnSpc>
            </a:pPr>
            <a:r>
              <a:rPr lang="de-DE" sz="2000">
                <a:solidFill>
                  <a:srgbClr val="002060"/>
                </a:solidFill>
              </a:rPr>
              <a:t>»Die Schaffung eines bildungs- und wissenschaftsfreundlichen Urheberrechts für die sich herausbildende globale Wissens- und Informationsgesellschaft bleibt ein zentrales bildungs- und forschungspolitisches Ziel. … </a:t>
            </a:r>
          </a:p>
          <a:p>
            <a:pPr>
              <a:lnSpc>
                <a:spcPct val="150000"/>
              </a:lnSpc>
            </a:pPr>
            <a:endParaRPr lang="de-DE" sz="2000">
              <a:solidFill>
                <a:srgbClr val="002060"/>
              </a:solidFill>
            </a:endParaRPr>
          </a:p>
          <a:p>
            <a:pPr>
              <a:lnSpc>
                <a:spcPct val="150000"/>
              </a:lnSpc>
            </a:pPr>
            <a:r>
              <a:rPr lang="de-DE" sz="2000">
                <a:solidFill>
                  <a:srgbClr val="002060"/>
                </a:solidFill>
              </a:rPr>
              <a:t>Notwendig ist ein dritter Korb zur Novellierung des Urheberrechtes – ein Bildungs- und Wissenschaftskorb –, der die spezifischen Anforderungen von Bildung, Wissenschaft und Forschung in der Wissens- und Informationsgesellschaft sowie der zunehmend wissensbasierten Wirtschaft stärker in den Mittelpunkt rückt. «</a:t>
            </a:r>
          </a:p>
        </p:txBody>
      </p:sp>
      <p:sp>
        <p:nvSpPr>
          <p:cNvPr id="7" name="Rectangle 7"/>
          <p:cNvSpPr>
            <a:spLocks noChangeArrowheads="1"/>
          </p:cNvSpPr>
          <p:nvPr/>
        </p:nvSpPr>
        <p:spPr bwMode="auto">
          <a:xfrm>
            <a:off x="990600" y="609600"/>
            <a:ext cx="5791200" cy="615950"/>
          </a:xfrm>
          <a:prstGeom prst="rect">
            <a:avLst/>
          </a:prstGeom>
          <a:solidFill>
            <a:srgbClr val="E9E9E9"/>
          </a:solidFill>
          <a:ln w="9525">
            <a:noFill/>
            <a:miter lim="800000"/>
            <a:headEnd/>
            <a:tailEnd/>
          </a:ln>
        </p:spPr>
        <p:txBody>
          <a:bodyPr lIns="0" tIns="0" rIns="0" bIns="0" anchor="ctr">
            <a:spAutoFit/>
          </a:bodyPr>
          <a:lstStyle/>
          <a:p>
            <a:r>
              <a:rPr lang="de-DE" sz="2000">
                <a:solidFill>
                  <a:srgbClr val="002060"/>
                </a:solidFill>
              </a:rPr>
              <a:t>Entschließungsantrag für einen Dritten Korb zur Anpassung des Urheberrechts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7" grpId="0" animBg="1" autoUpdateAnimBg="0"/>
      <p:bldP spid="7"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a:solidFill>
                  <a:schemeClr val="bg1"/>
                </a:solidFill>
              </a:rPr>
              <a:t>Urheberrecht -  Notwendigkeit eines Dritten Korbs</a:t>
            </a:r>
          </a:p>
        </p:txBody>
      </p:sp>
      <p:sp>
        <p:nvSpPr>
          <p:cNvPr id="983047" name="Rectangle 7"/>
          <p:cNvSpPr>
            <a:spLocks noChangeArrowheads="1"/>
          </p:cNvSpPr>
          <p:nvPr/>
        </p:nvSpPr>
        <p:spPr bwMode="auto">
          <a:xfrm>
            <a:off x="457200" y="1447800"/>
            <a:ext cx="7924800" cy="2251075"/>
          </a:xfrm>
          <a:prstGeom prst="rect">
            <a:avLst/>
          </a:prstGeom>
          <a:solidFill>
            <a:srgbClr val="E9E9E9"/>
          </a:solidFill>
          <a:ln w="9525">
            <a:noFill/>
            <a:miter lim="800000"/>
            <a:headEnd/>
            <a:tailEnd/>
          </a:ln>
        </p:spPr>
        <p:txBody>
          <a:bodyPr lIns="0" tIns="0" rIns="0" bIns="0" anchor="ctr">
            <a:spAutoFit/>
          </a:bodyPr>
          <a:lstStyle/>
          <a:p>
            <a:pPr>
              <a:lnSpc>
                <a:spcPct val="150000"/>
              </a:lnSpc>
            </a:pPr>
            <a:r>
              <a:rPr lang="de-DE" sz="2000">
                <a:solidFill>
                  <a:srgbClr val="002060"/>
                </a:solidFill>
              </a:rPr>
              <a:t>»  Im Mittelpunkt dieses dritten Korbes müssen die rasanten technologischen Entwicklungen im luK-Bereich sowie die Rahmenbedingungen für die neuen Lehr- und Lemplattformen (beispielsweise E-Learning, Distance Teaching, Online Instructioning usw.) stehen [...]. «</a:t>
            </a:r>
          </a:p>
        </p:txBody>
      </p:sp>
      <p:sp>
        <p:nvSpPr>
          <p:cNvPr id="7" name="Rectangle 7"/>
          <p:cNvSpPr>
            <a:spLocks noChangeArrowheads="1"/>
          </p:cNvSpPr>
          <p:nvPr/>
        </p:nvSpPr>
        <p:spPr bwMode="auto">
          <a:xfrm>
            <a:off x="990600" y="609600"/>
            <a:ext cx="5791200" cy="615950"/>
          </a:xfrm>
          <a:prstGeom prst="rect">
            <a:avLst/>
          </a:prstGeom>
          <a:solidFill>
            <a:srgbClr val="E9E9E9"/>
          </a:solidFill>
          <a:ln w="9525">
            <a:noFill/>
            <a:miter lim="800000"/>
            <a:headEnd/>
            <a:tailEnd/>
          </a:ln>
        </p:spPr>
        <p:txBody>
          <a:bodyPr lIns="0" tIns="0" rIns="0" bIns="0" anchor="ctr">
            <a:spAutoFit/>
          </a:bodyPr>
          <a:lstStyle/>
          <a:p>
            <a:r>
              <a:rPr lang="de-DE" sz="2000">
                <a:solidFill>
                  <a:srgbClr val="002060"/>
                </a:solidFill>
              </a:rPr>
              <a:t>Entschließungsantrag für einen Dritten Korb zur Anpassung des Urheberrechts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7" grpId="0" animBg="1" autoUpdateAnimBg="0"/>
      <p:bldP spid="7"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a:solidFill>
                  <a:schemeClr val="bg1"/>
                </a:solidFill>
              </a:rPr>
              <a:t>Urheberrecht -  Notwendigkeit eines Dritten Korbs</a:t>
            </a:r>
          </a:p>
        </p:txBody>
      </p:sp>
      <p:sp>
        <p:nvSpPr>
          <p:cNvPr id="983047" name="Rectangle 7"/>
          <p:cNvSpPr>
            <a:spLocks noChangeArrowheads="1"/>
          </p:cNvSpPr>
          <p:nvPr/>
        </p:nvSpPr>
        <p:spPr bwMode="auto">
          <a:xfrm>
            <a:off x="457200" y="1447800"/>
            <a:ext cx="7924800" cy="3175000"/>
          </a:xfrm>
          <a:prstGeom prst="rect">
            <a:avLst/>
          </a:prstGeom>
          <a:solidFill>
            <a:srgbClr val="E9E9E9"/>
          </a:solidFill>
          <a:ln w="9525">
            <a:noFill/>
            <a:miter lim="800000"/>
            <a:headEnd/>
            <a:tailEnd/>
          </a:ln>
        </p:spPr>
        <p:txBody>
          <a:bodyPr lIns="0" tIns="0" rIns="0" bIns="0" anchor="ctr">
            <a:spAutoFit/>
          </a:bodyPr>
          <a:lstStyle/>
          <a:p>
            <a:pPr>
              <a:lnSpc>
                <a:spcPct val="150000"/>
              </a:lnSpc>
            </a:pPr>
            <a:r>
              <a:rPr lang="de-DE" sz="2000">
                <a:solidFill>
                  <a:srgbClr val="002060"/>
                </a:solidFill>
              </a:rPr>
              <a:t>Darüber hinaus setzt sich der Ausschuss für Bildung, Forschung und Technikfolgenabschätzung dafür ein, dass</a:t>
            </a:r>
          </a:p>
          <a:p>
            <a:pPr>
              <a:lnSpc>
                <a:spcPct val="150000"/>
              </a:lnSpc>
            </a:pPr>
            <a:r>
              <a:rPr lang="de-DE" sz="2000">
                <a:solidFill>
                  <a:srgbClr val="002060"/>
                </a:solidFill>
              </a:rPr>
              <a:t>» die bestehende Regelung hinsichtlich der öffentlichen Zugänglichmachung für Unterricht und Forschung (§ 52a UrhG) hinsichtlich der bestehenden Rechtsunsicherheiten sowie der geltenden Bereichsausnahmen überprüft und die Befristung der Regelung ersatzlos gestrichen wird.«</a:t>
            </a:r>
          </a:p>
        </p:txBody>
      </p:sp>
      <p:sp>
        <p:nvSpPr>
          <p:cNvPr id="7" name="Rectangle 7"/>
          <p:cNvSpPr>
            <a:spLocks noChangeArrowheads="1"/>
          </p:cNvSpPr>
          <p:nvPr/>
        </p:nvSpPr>
        <p:spPr bwMode="auto">
          <a:xfrm>
            <a:off x="990600" y="609600"/>
            <a:ext cx="5791200" cy="615950"/>
          </a:xfrm>
          <a:prstGeom prst="rect">
            <a:avLst/>
          </a:prstGeom>
          <a:solidFill>
            <a:srgbClr val="E9E9E9"/>
          </a:solidFill>
          <a:ln w="9525">
            <a:noFill/>
            <a:miter lim="800000"/>
            <a:headEnd/>
            <a:tailEnd/>
          </a:ln>
        </p:spPr>
        <p:txBody>
          <a:bodyPr lIns="0" tIns="0" rIns="0" bIns="0" anchor="ctr">
            <a:spAutoFit/>
          </a:bodyPr>
          <a:lstStyle/>
          <a:p>
            <a:r>
              <a:rPr lang="de-DE" sz="2000">
                <a:solidFill>
                  <a:srgbClr val="002060"/>
                </a:solidFill>
              </a:rPr>
              <a:t>Entschließungsantrag für einen Dritten Korb zur Anpassung des Urheberrechts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7" grpId="0" animBg="1" autoUpdateAnimBg="0"/>
      <p:bldP spid="7"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nSpc>
                <a:spcPct val="120000"/>
              </a:lnSpc>
              <a:buFont typeface="Wingdings" pitchFamily="2" charset="2"/>
              <a:buNone/>
            </a:pPr>
            <a:r>
              <a:rPr lang="de-DE" sz="2000">
                <a:solidFill>
                  <a:schemeClr val="tx1"/>
                </a:solidFill>
              </a:rPr>
              <a:t>     CC als Möglichkeit, informationelle Autonomie/ Selbstbestimmung von Autoren zurückzugewinnen</a:t>
            </a:r>
          </a:p>
        </p:txBody>
      </p:sp>
      <p:sp>
        <p:nvSpPr>
          <p:cNvPr id="38915" name="AutoShape 6">
            <a:hlinkClick r:id="rId3" action="ppaction://hlinksldjump"/>
          </p:cNvPr>
          <p:cNvSpPr>
            <a:spLocks noChangeArrowheads="1"/>
          </p:cNvSpPr>
          <p:nvPr/>
        </p:nvSpPr>
        <p:spPr bwMode="auto">
          <a:xfrm>
            <a:off x="6553200" y="3352800"/>
            <a:ext cx="1295400" cy="593725"/>
          </a:xfrm>
          <a:prstGeom prst="leftArrow">
            <a:avLst>
              <a:gd name="adj1" fmla="val 50000"/>
              <a:gd name="adj2" fmla="val 62485"/>
            </a:avLst>
          </a:prstGeom>
          <a:solidFill>
            <a:schemeClr val="accent1"/>
          </a:solidFill>
          <a:ln w="12700">
            <a:solidFill>
              <a:schemeClr val="tx1"/>
            </a:solidFill>
            <a:miter lim="800000"/>
            <a:headEnd/>
            <a:tailEnd/>
          </a:ln>
        </p:spPr>
        <p:txBody>
          <a:bodyPr lIns="18000" tIns="10800" rIns="18000" bIns="10800" anchor="ctr">
            <a:spAutoFit/>
          </a:bodyPr>
          <a:lstStyle/>
          <a:p>
            <a:endParaRPr lang="de-DE"/>
          </a:p>
        </p:txBody>
      </p:sp>
      <p:sp>
        <p:nvSpPr>
          <p:cNvPr id="38916" name="Rectangle 7"/>
          <p:cNvSpPr>
            <a:spLocks noChangeArrowheads="1"/>
          </p:cNvSpPr>
          <p:nvPr/>
        </p:nvSpPr>
        <p:spPr bwMode="auto">
          <a:xfrm>
            <a:off x="6019800" y="4114800"/>
            <a:ext cx="3124200" cy="1477963"/>
          </a:xfrm>
          <a:prstGeom prst="rect">
            <a:avLst/>
          </a:prstGeom>
          <a:noFill/>
          <a:ln w="9525">
            <a:noFill/>
            <a:miter lim="800000"/>
            <a:headEnd/>
            <a:tailEnd/>
          </a:ln>
        </p:spPr>
        <p:txBody>
          <a:bodyPr lIns="0" tIns="0" rIns="0" bIns="0" anchor="ctr">
            <a:spAutoFit/>
          </a:bodyPr>
          <a:lstStyle/>
          <a:p>
            <a:pPr>
              <a:lnSpc>
                <a:spcPct val="120000"/>
              </a:lnSpc>
              <a:buFont typeface="Wingdings" pitchFamily="2" charset="2"/>
              <a:buNone/>
            </a:pPr>
            <a:r>
              <a:rPr lang="de-DE" sz="2000">
                <a:solidFill>
                  <a:schemeClr val="tx1"/>
                </a:solidFill>
              </a:rPr>
              <a:t>     im Rahmen des Urheberrechts, aber mit Verzicht auf einige Verwertungsrechte</a:t>
            </a:r>
          </a:p>
        </p:txBody>
      </p:sp>
      <p:pic>
        <p:nvPicPr>
          <p:cNvPr id="38917" name="Picture 7"/>
          <p:cNvPicPr>
            <a:picLocks noChangeAspect="1" noChangeArrowheads="1"/>
          </p:cNvPicPr>
          <p:nvPr/>
        </p:nvPicPr>
        <p:blipFill>
          <a:blip r:embed="rId4"/>
          <a:srcRect/>
          <a:stretch>
            <a:fillRect/>
          </a:stretch>
        </p:blipFill>
        <p:spPr bwMode="auto">
          <a:xfrm>
            <a:off x="381000" y="0"/>
            <a:ext cx="7132638" cy="1323975"/>
          </a:xfrm>
          <a:prstGeom prst="rect">
            <a:avLst/>
          </a:prstGeom>
          <a:noFill/>
          <a:ln w="12700">
            <a:noFill/>
            <a:miter lim="800000"/>
            <a:headEnd/>
            <a:tailEnd/>
          </a:ln>
        </p:spPr>
      </p:pic>
      <p:pic>
        <p:nvPicPr>
          <p:cNvPr id="38918" name="Picture 8"/>
          <p:cNvPicPr>
            <a:picLocks noChangeAspect="1" noChangeArrowheads="1"/>
          </p:cNvPicPr>
          <p:nvPr/>
        </p:nvPicPr>
        <p:blipFill>
          <a:blip r:embed="rId5"/>
          <a:srcRect/>
          <a:stretch>
            <a:fillRect/>
          </a:stretch>
        </p:blipFill>
        <p:spPr bwMode="auto">
          <a:xfrm>
            <a:off x="381000" y="1371600"/>
            <a:ext cx="4914900" cy="3733800"/>
          </a:xfrm>
          <a:prstGeom prst="rect">
            <a:avLst/>
          </a:prstGeom>
          <a:noFill/>
          <a:ln w="12700">
            <a:noFill/>
            <a:miter lim="800000"/>
            <a:headEnd/>
            <a:tailEnd/>
          </a:ln>
        </p:spPr>
      </p:pic>
      <p:pic>
        <p:nvPicPr>
          <p:cNvPr id="38919" name="Picture 10"/>
          <p:cNvPicPr>
            <a:picLocks noChangeAspect="1" noChangeArrowheads="1"/>
          </p:cNvPicPr>
          <p:nvPr/>
        </p:nvPicPr>
        <p:blipFill>
          <a:blip r:embed="rId6"/>
          <a:srcRect/>
          <a:stretch>
            <a:fillRect/>
          </a:stretch>
        </p:blipFill>
        <p:spPr bwMode="auto">
          <a:xfrm>
            <a:off x="0" y="5257800"/>
            <a:ext cx="6370638" cy="742950"/>
          </a:xfrm>
          <a:prstGeom prst="rect">
            <a:avLst/>
          </a:prstGeom>
          <a:noFill/>
          <a:ln w="12700">
            <a:noFill/>
            <a:miter lim="800000"/>
            <a:headEnd/>
            <a:tailEnd/>
          </a:ln>
        </p:spPr>
      </p:pic>
      <p:pic>
        <p:nvPicPr>
          <p:cNvPr id="38920" name="Picture 11">
            <a:hlinkClick r:id="rId7"/>
          </p:cNvPr>
          <p:cNvPicPr>
            <a:picLocks noChangeAspect="1" noChangeArrowheads="1"/>
          </p:cNvPicPr>
          <p:nvPr/>
        </p:nvPicPr>
        <p:blipFill>
          <a:blip r:embed="rId8"/>
          <a:srcRect/>
          <a:stretch>
            <a:fillRect/>
          </a:stretch>
        </p:blipFill>
        <p:spPr bwMode="auto">
          <a:xfrm>
            <a:off x="3200400" y="5791200"/>
            <a:ext cx="4981575" cy="43815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400" b="1" i="1" smtClean="0">
                <a:solidFill>
                  <a:schemeClr val="bg1"/>
                </a:solidFill>
              </a:rPr>
              <a:t>Wem gehört Wissen in elektronischen Publikationen?</a:t>
            </a:r>
            <a:endParaRPr lang="de-DE" sz="2400" b="1" i="1">
              <a:solidFill>
                <a:schemeClr val="bg1"/>
              </a:solidFill>
            </a:endParaRPr>
          </a:p>
        </p:txBody>
      </p:sp>
      <p:sp>
        <p:nvSpPr>
          <p:cNvPr id="10243" name="Rectangle 3"/>
          <p:cNvSpPr>
            <a:spLocks noChangeArrowheads="1"/>
          </p:cNvSpPr>
          <p:nvPr/>
        </p:nvSpPr>
        <p:spPr bwMode="auto">
          <a:xfrm>
            <a:off x="533400" y="1066800"/>
            <a:ext cx="7848600" cy="830263"/>
          </a:xfrm>
          <a:prstGeom prst="rect">
            <a:avLst/>
          </a:prstGeom>
          <a:solidFill>
            <a:srgbClr val="E9E9E9"/>
          </a:solidFill>
          <a:ln w="12700">
            <a:noFill/>
            <a:miter lim="800000"/>
            <a:headEnd type="none" w="sm" len="sm"/>
            <a:tailEnd type="none" w="sm" len="sm"/>
          </a:ln>
        </p:spPr>
        <p:txBody>
          <a:bodyPr>
            <a:spAutoFit/>
          </a:bodyPr>
          <a:lstStyle/>
          <a:p>
            <a:pPr>
              <a:lnSpc>
                <a:spcPct val="120000"/>
              </a:lnSpc>
              <a:buFont typeface="Wingdings" pitchFamily="2" charset="2"/>
              <a:buNone/>
            </a:pPr>
            <a:r>
              <a:rPr lang="en-GB" sz="2000" b="1">
                <a:solidFill>
                  <a:srgbClr val="003366"/>
                </a:solidFill>
                <a:cs typeface="Times New Roman" pitchFamily="18" charset="0"/>
              </a:rPr>
              <a:t>Ideen, Fakten, Theorien</a:t>
            </a:r>
            <a:r>
              <a:rPr lang="en-GB" sz="2000">
                <a:solidFill>
                  <a:srgbClr val="003366"/>
                </a:solidFill>
                <a:cs typeface="Times New Roman" pitchFamily="18" charset="0"/>
              </a:rPr>
              <a:t>, … sind grundsätzlich frei (können auch nicht für sich geschützt werden)</a:t>
            </a:r>
            <a:endParaRPr lang="de-DE" sz="2400">
              <a:solidFill>
                <a:srgbClr val="003366"/>
              </a:solidFill>
              <a:cs typeface="Times New Roman" pitchFamily="18" charset="0"/>
            </a:endParaRPr>
          </a:p>
        </p:txBody>
      </p:sp>
      <p:sp>
        <p:nvSpPr>
          <p:cNvPr id="962564" name="Rectangle 4"/>
          <p:cNvSpPr>
            <a:spLocks noChangeArrowheads="1"/>
          </p:cNvSpPr>
          <p:nvPr/>
        </p:nvSpPr>
        <p:spPr bwMode="auto">
          <a:xfrm>
            <a:off x="457200" y="2286000"/>
            <a:ext cx="7848600" cy="830263"/>
          </a:xfrm>
          <a:prstGeom prst="rect">
            <a:avLst/>
          </a:prstGeom>
          <a:solidFill>
            <a:srgbClr val="FFFFFF"/>
          </a:solidFill>
          <a:ln w="12700">
            <a:noFill/>
            <a:miter lim="800000"/>
            <a:headEnd type="none" w="sm" len="sm"/>
            <a:tailEnd type="none" w="sm" len="sm"/>
          </a:ln>
        </p:spPr>
        <p:txBody>
          <a:bodyPr>
            <a:spAutoFit/>
          </a:bodyPr>
          <a:lstStyle/>
          <a:p>
            <a:pPr>
              <a:lnSpc>
                <a:spcPct val="120000"/>
              </a:lnSpc>
              <a:buFont typeface="Wingdings" pitchFamily="2" charset="2"/>
              <a:buNone/>
            </a:pPr>
            <a:r>
              <a:rPr lang="en-GB" sz="2000">
                <a:solidFill>
                  <a:srgbClr val="003366"/>
                </a:solidFill>
                <a:cs typeface="Times New Roman" pitchFamily="18" charset="0"/>
              </a:rPr>
              <a:t>Geschützt sind die </a:t>
            </a:r>
            <a:r>
              <a:rPr lang="en-GB" sz="2000" b="1">
                <a:solidFill>
                  <a:srgbClr val="003366"/>
                </a:solidFill>
                <a:cs typeface="Times New Roman" pitchFamily="18" charset="0"/>
              </a:rPr>
              <a:t>Werke</a:t>
            </a:r>
            <a:r>
              <a:rPr lang="en-GB" sz="2000">
                <a:solidFill>
                  <a:srgbClr val="003366"/>
                </a:solidFill>
                <a:cs typeface="Times New Roman" pitchFamily="18" charset="0"/>
              </a:rPr>
              <a:t>, sofern sie Ideen, Fakten, Theorien, … in einer wahrnehmbaren und kommunizierbaren Form  darstellen</a:t>
            </a:r>
            <a:endParaRPr lang="de-DE" sz="2000">
              <a:solidFill>
                <a:srgbClr val="003366"/>
              </a:solidFill>
              <a:cs typeface="Times New Roman" pitchFamily="18" charset="0"/>
            </a:endParaRPr>
          </a:p>
        </p:txBody>
      </p:sp>
      <p:sp>
        <p:nvSpPr>
          <p:cNvPr id="962565" name="Rectangle 5"/>
          <p:cNvSpPr>
            <a:spLocks noChangeArrowheads="1"/>
          </p:cNvSpPr>
          <p:nvPr/>
        </p:nvSpPr>
        <p:spPr bwMode="auto">
          <a:xfrm>
            <a:off x="381000" y="3733800"/>
            <a:ext cx="7848600" cy="1200150"/>
          </a:xfrm>
          <a:prstGeom prst="rect">
            <a:avLst/>
          </a:prstGeom>
          <a:solidFill>
            <a:srgbClr val="E9E9E9"/>
          </a:solidFill>
          <a:ln w="12700">
            <a:noFill/>
            <a:miter lim="800000"/>
            <a:headEnd type="none" w="sm" len="sm"/>
            <a:tailEnd type="none" w="sm" len="sm"/>
          </a:ln>
        </p:spPr>
        <p:txBody>
          <a:bodyPr>
            <a:spAutoFit/>
          </a:bodyPr>
          <a:lstStyle/>
          <a:p>
            <a:pPr>
              <a:lnSpc>
                <a:spcPct val="120000"/>
              </a:lnSpc>
              <a:buFont typeface="Wingdings" pitchFamily="2" charset="2"/>
              <a:buNone/>
            </a:pPr>
            <a:r>
              <a:rPr lang="en-GB" sz="2000">
                <a:solidFill>
                  <a:srgbClr val="003366"/>
                </a:solidFill>
                <a:cs typeface="Times New Roman" pitchFamily="18" charset="0"/>
              </a:rPr>
              <a:t>Der Urheberrechtschutz bezieht sich </a:t>
            </a:r>
            <a:r>
              <a:rPr lang="en-GB" sz="2000" smtClean="0">
                <a:solidFill>
                  <a:srgbClr val="003366"/>
                </a:solidFill>
                <a:cs typeface="Times New Roman" pitchFamily="18" charset="0"/>
              </a:rPr>
              <a:t>nicht </a:t>
            </a:r>
            <a:r>
              <a:rPr lang="en-GB" sz="2000">
                <a:solidFill>
                  <a:srgbClr val="003366"/>
                </a:solidFill>
                <a:cs typeface="Times New Roman" pitchFamily="18" charset="0"/>
              </a:rPr>
              <a:t>auf die Werke in ihrer materiellen Gestalt, sondern nur auf </a:t>
            </a:r>
            <a:r>
              <a:rPr lang="en-GB" sz="2000" b="1">
                <a:solidFill>
                  <a:srgbClr val="003366"/>
                </a:solidFill>
                <a:cs typeface="Times New Roman" pitchFamily="18" charset="0"/>
              </a:rPr>
              <a:t>die Werke, sofern sie Ideen, Fakten, Theorien transportieren</a:t>
            </a:r>
            <a:endParaRPr lang="de-DE" sz="2000" b="1">
              <a:solidFill>
                <a:srgbClr val="003366"/>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64"/>
                                        </p:tgtEl>
                                        <p:attrNameLst>
                                          <p:attrName>style.visibility</p:attrName>
                                        </p:attrNameLst>
                                      </p:cBhvr>
                                      <p:to>
                                        <p:strVal val="visible"/>
                                      </p:to>
                                    </p:set>
                                    <p:animEffect transition="in" filter="wipe(left)">
                                      <p:cBhvr>
                                        <p:cTn id="7" dur="500"/>
                                        <p:tgtEl>
                                          <p:spTgt spid="962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65"/>
                                        </p:tgtEl>
                                        <p:attrNameLst>
                                          <p:attrName>style.visibility</p:attrName>
                                        </p:attrNameLst>
                                      </p:cBhvr>
                                      <p:to>
                                        <p:strVal val="visible"/>
                                      </p:to>
                                    </p:set>
                                    <p:animEffect transition="in" filter="wipe(left)">
                                      <p:cBhvr>
                                        <p:cTn id="12" dur="500"/>
                                        <p:tgtEl>
                                          <p:spTgt spid="96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4" grpId="0" animBg="1" autoUpdateAnimBg="0"/>
      <p:bldP spid="96256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400" b="1" i="1">
                <a:solidFill>
                  <a:schemeClr val="bg1"/>
                </a:solidFill>
              </a:rPr>
              <a:t>Wem gehört Wissen? Eher: Wem gehört Information?</a:t>
            </a:r>
          </a:p>
        </p:txBody>
      </p:sp>
      <p:pic>
        <p:nvPicPr>
          <p:cNvPr id="11267" name="Picture 10"/>
          <p:cNvPicPr>
            <a:picLocks noChangeAspect="1" noChangeArrowheads="1"/>
          </p:cNvPicPr>
          <p:nvPr/>
        </p:nvPicPr>
        <p:blipFill>
          <a:blip r:embed="rId3"/>
          <a:srcRect/>
          <a:stretch>
            <a:fillRect/>
          </a:stretch>
        </p:blipFill>
        <p:spPr bwMode="auto">
          <a:xfrm>
            <a:off x="304800" y="838200"/>
            <a:ext cx="2887663" cy="4800600"/>
          </a:xfrm>
          <a:prstGeom prst="rect">
            <a:avLst/>
          </a:prstGeom>
          <a:noFill/>
          <a:ln w="9525">
            <a:noFill/>
            <a:miter lim="800000"/>
            <a:headEnd/>
            <a:tailEnd/>
          </a:ln>
        </p:spPr>
      </p:pic>
      <p:grpSp>
        <p:nvGrpSpPr>
          <p:cNvPr id="11268" name="Group 11"/>
          <p:cNvGrpSpPr>
            <a:grpSpLocks/>
          </p:cNvGrpSpPr>
          <p:nvPr/>
        </p:nvGrpSpPr>
        <p:grpSpPr bwMode="auto">
          <a:xfrm>
            <a:off x="5410200" y="304800"/>
            <a:ext cx="3352800" cy="5638800"/>
            <a:chOff x="1776" y="0"/>
            <a:chExt cx="2496" cy="4105"/>
          </a:xfrm>
        </p:grpSpPr>
        <p:grpSp>
          <p:nvGrpSpPr>
            <p:cNvPr id="11270" name="Group 12"/>
            <p:cNvGrpSpPr>
              <a:grpSpLocks/>
            </p:cNvGrpSpPr>
            <p:nvPr/>
          </p:nvGrpSpPr>
          <p:grpSpPr bwMode="auto">
            <a:xfrm>
              <a:off x="1776" y="0"/>
              <a:ext cx="2496" cy="2832"/>
              <a:chOff x="1008" y="240"/>
              <a:chExt cx="3600" cy="4176"/>
            </a:xfrm>
          </p:grpSpPr>
          <p:pic>
            <p:nvPicPr>
              <p:cNvPr id="11272" name="Picture 13"/>
              <p:cNvPicPr>
                <a:picLocks noChangeAspect="1" noChangeArrowheads="1"/>
              </p:cNvPicPr>
              <p:nvPr/>
            </p:nvPicPr>
            <p:blipFill>
              <a:blip r:embed="rId4"/>
              <a:srcRect/>
              <a:stretch>
                <a:fillRect/>
              </a:stretch>
            </p:blipFill>
            <p:spPr bwMode="auto">
              <a:xfrm>
                <a:off x="1008" y="240"/>
                <a:ext cx="3600" cy="1932"/>
              </a:xfrm>
              <a:prstGeom prst="rect">
                <a:avLst/>
              </a:prstGeom>
              <a:noFill/>
              <a:ln w="9525">
                <a:noFill/>
                <a:miter lim="800000"/>
                <a:headEnd/>
                <a:tailEnd/>
              </a:ln>
            </p:spPr>
          </p:pic>
          <p:pic>
            <p:nvPicPr>
              <p:cNvPr id="11273" name="Picture 14"/>
              <p:cNvPicPr>
                <a:picLocks noChangeAspect="1" noChangeArrowheads="1"/>
              </p:cNvPicPr>
              <p:nvPr/>
            </p:nvPicPr>
            <p:blipFill>
              <a:blip r:embed="rId5"/>
              <a:srcRect/>
              <a:stretch>
                <a:fillRect/>
              </a:stretch>
            </p:blipFill>
            <p:spPr bwMode="auto">
              <a:xfrm>
                <a:off x="1008" y="2160"/>
                <a:ext cx="3588" cy="2256"/>
              </a:xfrm>
              <a:prstGeom prst="rect">
                <a:avLst/>
              </a:prstGeom>
              <a:noFill/>
              <a:ln w="9525">
                <a:noFill/>
                <a:miter lim="800000"/>
                <a:headEnd/>
                <a:tailEnd/>
              </a:ln>
            </p:spPr>
          </p:pic>
        </p:grpSp>
        <p:pic>
          <p:nvPicPr>
            <p:cNvPr id="11271" name="Picture 15"/>
            <p:cNvPicPr>
              <a:picLocks noChangeAspect="1" noChangeArrowheads="1"/>
            </p:cNvPicPr>
            <p:nvPr/>
          </p:nvPicPr>
          <p:blipFill>
            <a:blip r:embed="rId6"/>
            <a:srcRect/>
            <a:stretch>
              <a:fillRect/>
            </a:stretch>
          </p:blipFill>
          <p:spPr bwMode="auto">
            <a:xfrm>
              <a:off x="1776" y="2832"/>
              <a:ext cx="2496" cy="1273"/>
            </a:xfrm>
            <a:prstGeom prst="rect">
              <a:avLst/>
            </a:prstGeom>
            <a:noFill/>
            <a:ln w="9525">
              <a:noFill/>
              <a:miter lim="800000"/>
              <a:headEnd/>
              <a:tailEnd/>
            </a:ln>
          </p:spPr>
        </p:pic>
      </p:grpSp>
      <p:sp>
        <p:nvSpPr>
          <p:cNvPr id="11269" name="AutoShape 16"/>
          <p:cNvSpPr>
            <a:spLocks noChangeArrowheads="1"/>
          </p:cNvSpPr>
          <p:nvPr/>
        </p:nvSpPr>
        <p:spPr bwMode="auto">
          <a:xfrm>
            <a:off x="3352800" y="3124200"/>
            <a:ext cx="1752600" cy="609600"/>
          </a:xfrm>
          <a:prstGeom prst="leftRightArrow">
            <a:avLst>
              <a:gd name="adj1" fmla="val 50000"/>
              <a:gd name="adj2" fmla="val 57500"/>
            </a:avLst>
          </a:prstGeom>
          <a:solidFill>
            <a:schemeClr val="folHlink"/>
          </a:solidFill>
          <a:ln w="9525">
            <a:noFill/>
            <a:miter lim="800000"/>
            <a:headEnd/>
            <a:tailEnd/>
          </a:ln>
        </p:spPr>
        <p:txBody>
          <a:bodyPr wrap="none" lIns="0" tIns="0" rIns="0" bIns="0" anchor="ctr"/>
          <a:lstStyle/>
          <a:p>
            <a:endParaRPr lang="de-DE"/>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400" b="1" i="1">
                <a:solidFill>
                  <a:schemeClr val="bg1"/>
                </a:solidFill>
              </a:rPr>
              <a:t>Wem gehört Wissen? Eher: Wem gehört Information?</a:t>
            </a:r>
          </a:p>
        </p:txBody>
      </p:sp>
      <p:grpSp>
        <p:nvGrpSpPr>
          <p:cNvPr id="12291" name="Group 10"/>
          <p:cNvGrpSpPr>
            <a:grpSpLocks/>
          </p:cNvGrpSpPr>
          <p:nvPr/>
        </p:nvGrpSpPr>
        <p:grpSpPr bwMode="auto">
          <a:xfrm>
            <a:off x="152400" y="685800"/>
            <a:ext cx="3276600" cy="2362200"/>
            <a:chOff x="192" y="192"/>
            <a:chExt cx="5328" cy="3552"/>
          </a:xfrm>
        </p:grpSpPr>
        <p:pic>
          <p:nvPicPr>
            <p:cNvPr id="12294" name="Picture 11"/>
            <p:cNvPicPr>
              <a:picLocks noChangeAspect="1" noChangeArrowheads="1"/>
            </p:cNvPicPr>
            <p:nvPr/>
          </p:nvPicPr>
          <p:blipFill>
            <a:blip r:embed="rId3"/>
            <a:srcRect/>
            <a:stretch>
              <a:fillRect/>
            </a:stretch>
          </p:blipFill>
          <p:spPr bwMode="auto">
            <a:xfrm>
              <a:off x="192" y="528"/>
              <a:ext cx="1819" cy="3024"/>
            </a:xfrm>
            <a:prstGeom prst="rect">
              <a:avLst/>
            </a:prstGeom>
            <a:noFill/>
            <a:ln w="9525">
              <a:noFill/>
              <a:miter lim="800000"/>
              <a:headEnd/>
              <a:tailEnd/>
            </a:ln>
          </p:spPr>
        </p:pic>
        <p:grpSp>
          <p:nvGrpSpPr>
            <p:cNvPr id="12295" name="Group 12"/>
            <p:cNvGrpSpPr>
              <a:grpSpLocks/>
            </p:cNvGrpSpPr>
            <p:nvPr/>
          </p:nvGrpSpPr>
          <p:grpSpPr bwMode="auto">
            <a:xfrm>
              <a:off x="3408" y="192"/>
              <a:ext cx="2112" cy="3552"/>
              <a:chOff x="1776" y="0"/>
              <a:chExt cx="2496" cy="4105"/>
            </a:xfrm>
          </p:grpSpPr>
          <p:grpSp>
            <p:nvGrpSpPr>
              <p:cNvPr id="12297" name="Group 13"/>
              <p:cNvGrpSpPr>
                <a:grpSpLocks/>
              </p:cNvGrpSpPr>
              <p:nvPr/>
            </p:nvGrpSpPr>
            <p:grpSpPr bwMode="auto">
              <a:xfrm>
                <a:off x="1776" y="0"/>
                <a:ext cx="2496" cy="2832"/>
                <a:chOff x="1008" y="240"/>
                <a:chExt cx="3600" cy="4176"/>
              </a:xfrm>
            </p:grpSpPr>
            <p:pic>
              <p:nvPicPr>
                <p:cNvPr id="12299" name="Picture 14"/>
                <p:cNvPicPr>
                  <a:picLocks noChangeAspect="1" noChangeArrowheads="1"/>
                </p:cNvPicPr>
                <p:nvPr/>
              </p:nvPicPr>
              <p:blipFill>
                <a:blip r:embed="rId4"/>
                <a:srcRect/>
                <a:stretch>
                  <a:fillRect/>
                </a:stretch>
              </p:blipFill>
              <p:spPr bwMode="auto">
                <a:xfrm>
                  <a:off x="1008" y="240"/>
                  <a:ext cx="3600" cy="1932"/>
                </a:xfrm>
                <a:prstGeom prst="rect">
                  <a:avLst/>
                </a:prstGeom>
                <a:noFill/>
                <a:ln w="9525">
                  <a:noFill/>
                  <a:miter lim="800000"/>
                  <a:headEnd/>
                  <a:tailEnd/>
                </a:ln>
              </p:spPr>
            </p:pic>
            <p:pic>
              <p:nvPicPr>
                <p:cNvPr id="12300" name="Picture 15"/>
                <p:cNvPicPr>
                  <a:picLocks noChangeAspect="1" noChangeArrowheads="1"/>
                </p:cNvPicPr>
                <p:nvPr/>
              </p:nvPicPr>
              <p:blipFill>
                <a:blip r:embed="rId5"/>
                <a:srcRect/>
                <a:stretch>
                  <a:fillRect/>
                </a:stretch>
              </p:blipFill>
              <p:spPr bwMode="auto">
                <a:xfrm>
                  <a:off x="1008" y="2160"/>
                  <a:ext cx="3588" cy="2256"/>
                </a:xfrm>
                <a:prstGeom prst="rect">
                  <a:avLst/>
                </a:prstGeom>
                <a:noFill/>
                <a:ln w="9525">
                  <a:noFill/>
                  <a:miter lim="800000"/>
                  <a:headEnd/>
                  <a:tailEnd/>
                </a:ln>
              </p:spPr>
            </p:pic>
          </p:grpSp>
          <p:pic>
            <p:nvPicPr>
              <p:cNvPr id="12298" name="Picture 16"/>
              <p:cNvPicPr>
                <a:picLocks noChangeAspect="1" noChangeArrowheads="1"/>
              </p:cNvPicPr>
              <p:nvPr/>
            </p:nvPicPr>
            <p:blipFill>
              <a:blip r:embed="rId6"/>
              <a:srcRect/>
              <a:stretch>
                <a:fillRect/>
              </a:stretch>
            </p:blipFill>
            <p:spPr bwMode="auto">
              <a:xfrm>
                <a:off x="1776" y="2832"/>
                <a:ext cx="2496" cy="1273"/>
              </a:xfrm>
              <a:prstGeom prst="rect">
                <a:avLst/>
              </a:prstGeom>
              <a:noFill/>
              <a:ln w="9525">
                <a:noFill/>
                <a:miter lim="800000"/>
                <a:headEnd/>
                <a:tailEnd/>
              </a:ln>
            </p:spPr>
          </p:pic>
        </p:grpSp>
        <p:sp>
          <p:nvSpPr>
            <p:cNvPr id="12296" name="AutoShape 17"/>
            <p:cNvSpPr>
              <a:spLocks noChangeArrowheads="1"/>
            </p:cNvSpPr>
            <p:nvPr/>
          </p:nvSpPr>
          <p:spPr bwMode="auto">
            <a:xfrm>
              <a:off x="2112" y="1968"/>
              <a:ext cx="1104" cy="384"/>
            </a:xfrm>
            <a:prstGeom prst="leftRightArrow">
              <a:avLst>
                <a:gd name="adj1" fmla="val 50000"/>
                <a:gd name="adj2" fmla="val 57500"/>
              </a:avLst>
            </a:prstGeom>
            <a:solidFill>
              <a:schemeClr val="folHlink"/>
            </a:solidFill>
            <a:ln w="9525">
              <a:noFill/>
              <a:miter lim="800000"/>
              <a:headEnd/>
              <a:tailEnd/>
            </a:ln>
          </p:spPr>
          <p:txBody>
            <a:bodyPr wrap="none" lIns="0" tIns="0" rIns="0" bIns="0" anchor="ctr"/>
            <a:lstStyle/>
            <a:p>
              <a:endParaRPr lang="de-DE"/>
            </a:p>
          </p:txBody>
        </p:sp>
      </p:grpSp>
      <p:sp>
        <p:nvSpPr>
          <p:cNvPr id="976914" name="Rectangle 18"/>
          <p:cNvSpPr>
            <a:spLocks noChangeArrowheads="1"/>
          </p:cNvSpPr>
          <p:nvPr/>
        </p:nvSpPr>
        <p:spPr bwMode="auto">
          <a:xfrm>
            <a:off x="3581400" y="685800"/>
            <a:ext cx="5105400" cy="5326063"/>
          </a:xfrm>
          <a:prstGeom prst="rect">
            <a:avLst/>
          </a:prstGeom>
          <a:noFill/>
          <a:ln w="9525">
            <a:noFill/>
            <a:miter lim="800000"/>
            <a:headEnd/>
            <a:tailEnd/>
          </a:ln>
        </p:spPr>
        <p:txBody>
          <a:bodyPr lIns="0" tIns="0" rIns="0" bIns="0" anchor="ctr">
            <a:spAutoFit/>
          </a:bodyPr>
          <a:lstStyle/>
          <a:p>
            <a:pPr algn="l">
              <a:lnSpc>
                <a:spcPct val="150000"/>
              </a:lnSpc>
              <a:buFont typeface="Wingdings" pitchFamily="2" charset="2"/>
              <a:buNone/>
              <a:tabLst>
                <a:tab pos="0" algn="l"/>
              </a:tabLst>
            </a:pPr>
            <a:r>
              <a:rPr lang="de-DE">
                <a:solidFill>
                  <a:srgbClr val="003366"/>
                </a:solidFill>
              </a:rPr>
              <a:t>In juristischer Hinsicht ist es es eindeutig, </a:t>
            </a:r>
            <a:br>
              <a:rPr lang="de-DE">
                <a:solidFill>
                  <a:srgbClr val="003366"/>
                </a:solidFill>
              </a:rPr>
            </a:br>
            <a:r>
              <a:rPr lang="de-DE">
                <a:solidFill>
                  <a:srgbClr val="003366"/>
                </a:solidFill>
              </a:rPr>
              <a:t>„....that </a:t>
            </a:r>
            <a:r>
              <a:rPr lang="de-DE" b="1">
                <a:solidFill>
                  <a:srgbClr val="003366"/>
                </a:solidFill>
              </a:rPr>
              <a:t>ideas and facts</a:t>
            </a:r>
            <a:r>
              <a:rPr lang="de-DE">
                <a:solidFill>
                  <a:srgbClr val="003366"/>
                </a:solidFill>
              </a:rPr>
              <a:t> of </a:t>
            </a:r>
            <a:r>
              <a:rPr lang="de-DE" b="1" i="1">
                <a:solidFill>
                  <a:srgbClr val="003366"/>
                </a:solidFill>
              </a:rPr>
              <a:t>themselves </a:t>
            </a:r>
            <a:r>
              <a:rPr lang="de-DE">
                <a:solidFill>
                  <a:srgbClr val="003366"/>
                </a:solidFill>
              </a:rPr>
              <a:t>cannot be protected“ </a:t>
            </a:r>
          </a:p>
          <a:p>
            <a:pPr algn="l">
              <a:lnSpc>
                <a:spcPct val="150000"/>
              </a:lnSpc>
              <a:buFont typeface="Wingdings" pitchFamily="2" charset="2"/>
              <a:buNone/>
              <a:tabLst>
                <a:tab pos="0" algn="l"/>
              </a:tabLst>
            </a:pPr>
            <a:r>
              <a:rPr lang="de-DE">
                <a:solidFill>
                  <a:srgbClr val="003366"/>
                </a:solidFill>
              </a:rPr>
              <a:t>aber </a:t>
            </a:r>
          </a:p>
          <a:p>
            <a:pPr algn="l">
              <a:lnSpc>
                <a:spcPct val="150000"/>
              </a:lnSpc>
              <a:buFont typeface="Wingdings" pitchFamily="2" charset="2"/>
              <a:buNone/>
              <a:tabLst>
                <a:tab pos="0" algn="l"/>
              </a:tabLst>
            </a:pPr>
            <a:r>
              <a:rPr lang="de-DE">
                <a:solidFill>
                  <a:srgbClr val="003366"/>
                </a:solidFill>
              </a:rPr>
              <a:t>    „the architecture or structure or way in which they are presented can be. It is therefore not enough to point to ideas or facts ... that are to be found in HBHG [das Gral-Buch] and DVC [das da-Vinci-Code-Buch von Brown]. </a:t>
            </a:r>
          </a:p>
          <a:p>
            <a:pPr algn="l">
              <a:lnSpc>
                <a:spcPct val="150000"/>
              </a:lnSpc>
              <a:buFont typeface="Wingdings" pitchFamily="2" charset="2"/>
              <a:buNone/>
              <a:tabLst>
                <a:tab pos="0" algn="l"/>
              </a:tabLst>
            </a:pPr>
            <a:endParaRPr lang="de-DE">
              <a:solidFill>
                <a:srgbClr val="003366"/>
              </a:solidFill>
            </a:endParaRPr>
          </a:p>
          <a:p>
            <a:pPr algn="l">
              <a:lnSpc>
                <a:spcPct val="150000"/>
              </a:lnSpc>
              <a:buFont typeface="Wingdings" pitchFamily="2" charset="2"/>
              <a:buNone/>
              <a:tabLst>
                <a:tab pos="0" algn="l"/>
              </a:tabLst>
            </a:pPr>
            <a:r>
              <a:rPr lang="de-DE">
                <a:solidFill>
                  <a:srgbClr val="003366"/>
                </a:solidFill>
              </a:rPr>
              <a:t>      It must be shown that the </a:t>
            </a:r>
            <a:r>
              <a:rPr lang="de-DE" b="1">
                <a:solidFill>
                  <a:srgbClr val="003366"/>
                </a:solidFill>
              </a:rPr>
              <a:t>architecture or structure</a:t>
            </a:r>
            <a:r>
              <a:rPr lang="de-DE">
                <a:solidFill>
                  <a:srgbClr val="003366"/>
                </a:solidFill>
              </a:rPr>
              <a:t> is substantially copied.“</a:t>
            </a:r>
            <a:r>
              <a:rPr lang="de-DE" sz="2400">
                <a:solidFill>
                  <a:srgbClr val="003366"/>
                </a:solidFill>
              </a:rPr>
              <a:t> </a:t>
            </a:r>
          </a:p>
          <a:p>
            <a:pPr algn="l">
              <a:lnSpc>
                <a:spcPct val="150000"/>
              </a:lnSpc>
              <a:buFont typeface="Wingdings" pitchFamily="2" charset="2"/>
              <a:buNone/>
              <a:tabLst>
                <a:tab pos="0" algn="l"/>
              </a:tabLst>
            </a:pPr>
            <a:r>
              <a:rPr lang="de-DE" sz="1000">
                <a:solidFill>
                  <a:srgbClr val="003366"/>
                </a:solidFill>
              </a:rPr>
              <a:t>          http://www.hmcourts-service.gov.uk/images/judgment-files/baigent_v_rhg_0406.pdf</a:t>
            </a:r>
            <a:endParaRPr lang="de-DE" sz="2400">
              <a:solidFill>
                <a:srgbClr val="003366"/>
              </a:solidFill>
            </a:endParaRPr>
          </a:p>
        </p:txBody>
      </p:sp>
      <p:sp>
        <p:nvSpPr>
          <p:cNvPr id="12293" name="AutoShape 20"/>
          <p:cNvSpPr>
            <a:spLocks noChangeArrowheads="1"/>
          </p:cNvSpPr>
          <p:nvPr/>
        </p:nvSpPr>
        <p:spPr bwMode="auto">
          <a:xfrm>
            <a:off x="8229600" y="6019800"/>
            <a:ext cx="381000" cy="228600"/>
          </a:xfrm>
          <a:prstGeom prst="rightArrow">
            <a:avLst>
              <a:gd name="adj1" fmla="val 50000"/>
              <a:gd name="adj2" fmla="val 41667"/>
            </a:avLst>
          </a:prstGeom>
          <a:solidFill>
            <a:schemeClr val="folHlink"/>
          </a:solidFill>
          <a:ln w="9525">
            <a:noFill/>
            <a:miter lim="800000"/>
            <a:headEnd/>
            <a:tailEnd/>
          </a:ln>
        </p:spPr>
        <p:txBody>
          <a:bodyPr wrap="none" lIns="0" tIns="0" rIns="0" bIns="0" anchor="ct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6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69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69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69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69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1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Entwicklungspotenziale -  Balancen</a:t>
            </a:r>
            <a:endParaRPr lang="de-DE" sz="2600" i="1">
              <a:solidFill>
                <a:schemeClr val="bg1"/>
              </a:solidFill>
            </a:endParaRPr>
          </a:p>
        </p:txBody>
      </p:sp>
      <p:sp>
        <p:nvSpPr>
          <p:cNvPr id="14339" name="Text Box 4"/>
          <p:cNvSpPr txBox="1">
            <a:spLocks noChangeArrowheads="1"/>
          </p:cNvSpPr>
          <p:nvPr/>
        </p:nvSpPr>
        <p:spPr bwMode="auto">
          <a:xfrm>
            <a:off x="685800" y="2117725"/>
            <a:ext cx="7848600" cy="461963"/>
          </a:xfrm>
          <a:prstGeom prst="rect">
            <a:avLst/>
          </a:prstGeom>
          <a:no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Wissen und Information sind </a:t>
            </a:r>
            <a:r>
              <a:rPr lang="de-DE" sz="2400" b="1">
                <a:solidFill>
                  <a:srgbClr val="003366"/>
                </a:solidFill>
                <a:cs typeface="Times New Roman" pitchFamily="18" charset="0"/>
              </a:rPr>
              <a:t>Entwicklungspotenziale</a:t>
            </a:r>
            <a:r>
              <a:rPr lang="de-DE" sz="2000">
                <a:solidFill>
                  <a:srgbClr val="003366"/>
                </a:solidFill>
                <a:cs typeface="Times New Roman" pitchFamily="18" charset="0"/>
              </a:rPr>
              <a:t>.</a:t>
            </a:r>
            <a:endParaRPr lang="de-DE" sz="2000" b="1">
              <a:solidFill>
                <a:srgbClr val="003366"/>
              </a:solidFill>
              <a:cs typeface="Times New Roman" pitchFamily="18" charset="0"/>
            </a:endParaRPr>
          </a:p>
        </p:txBody>
      </p:sp>
      <p:sp>
        <p:nvSpPr>
          <p:cNvPr id="987141" name="Text Box 5"/>
          <p:cNvSpPr txBox="1">
            <a:spLocks noChangeArrowheads="1"/>
          </p:cNvSpPr>
          <p:nvPr/>
        </p:nvSpPr>
        <p:spPr bwMode="auto">
          <a:xfrm>
            <a:off x="647700" y="3200400"/>
            <a:ext cx="1562100" cy="400050"/>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ökonomisch</a:t>
            </a:r>
            <a:endParaRPr lang="de-DE" sz="2000" b="1">
              <a:solidFill>
                <a:srgbClr val="003366"/>
              </a:solidFill>
              <a:cs typeface="Times New Roman" pitchFamily="18" charset="0"/>
            </a:endParaRPr>
          </a:p>
        </p:txBody>
      </p:sp>
      <p:sp>
        <p:nvSpPr>
          <p:cNvPr id="987142" name="Text Box 6"/>
          <p:cNvSpPr txBox="1">
            <a:spLocks noChangeArrowheads="1"/>
          </p:cNvSpPr>
          <p:nvPr/>
        </p:nvSpPr>
        <p:spPr bwMode="auto">
          <a:xfrm>
            <a:off x="2514600" y="3208338"/>
            <a:ext cx="1066800" cy="400050"/>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sozial</a:t>
            </a:r>
            <a:endParaRPr lang="de-DE" sz="2000" b="1">
              <a:solidFill>
                <a:srgbClr val="003366"/>
              </a:solidFill>
              <a:cs typeface="Times New Roman" pitchFamily="18" charset="0"/>
            </a:endParaRPr>
          </a:p>
        </p:txBody>
      </p:sp>
      <p:sp>
        <p:nvSpPr>
          <p:cNvPr id="987143" name="Text Box 7"/>
          <p:cNvSpPr txBox="1">
            <a:spLocks noChangeArrowheads="1"/>
          </p:cNvSpPr>
          <p:nvPr/>
        </p:nvSpPr>
        <p:spPr bwMode="auto">
          <a:xfrm>
            <a:off x="4038600" y="3224213"/>
            <a:ext cx="1219200" cy="400050"/>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politisch</a:t>
            </a:r>
            <a:endParaRPr lang="de-DE" sz="2000" b="1">
              <a:solidFill>
                <a:srgbClr val="003366"/>
              </a:solidFill>
              <a:cs typeface="Times New Roman" pitchFamily="18" charset="0"/>
            </a:endParaRPr>
          </a:p>
        </p:txBody>
      </p:sp>
      <p:sp>
        <p:nvSpPr>
          <p:cNvPr id="987144" name="Text Box 8"/>
          <p:cNvSpPr txBox="1">
            <a:spLocks noChangeArrowheads="1"/>
          </p:cNvSpPr>
          <p:nvPr/>
        </p:nvSpPr>
        <p:spPr bwMode="auto">
          <a:xfrm>
            <a:off x="5715000" y="3230563"/>
            <a:ext cx="1447800" cy="400050"/>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individuell</a:t>
            </a:r>
            <a:endParaRPr lang="de-DE" sz="2000" b="1">
              <a:solidFill>
                <a:srgbClr val="003366"/>
              </a:solidFill>
              <a:cs typeface="Times New Roman" pitchFamily="18" charset="0"/>
            </a:endParaRPr>
          </a:p>
        </p:txBody>
      </p:sp>
      <p:sp>
        <p:nvSpPr>
          <p:cNvPr id="987145" name="Text Box 9"/>
          <p:cNvSpPr txBox="1">
            <a:spLocks noChangeArrowheads="1"/>
          </p:cNvSpPr>
          <p:nvPr/>
        </p:nvSpPr>
        <p:spPr bwMode="auto">
          <a:xfrm>
            <a:off x="7620000" y="3216275"/>
            <a:ext cx="1143000" cy="400050"/>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kulturell</a:t>
            </a:r>
            <a:endParaRPr lang="de-DE" sz="2000" b="1">
              <a:solidFill>
                <a:srgbClr val="003366"/>
              </a:solidFill>
              <a:cs typeface="Times New Roman" pitchFamily="18" charset="0"/>
            </a:endParaRPr>
          </a:p>
        </p:txBody>
      </p:sp>
      <p:sp>
        <p:nvSpPr>
          <p:cNvPr id="14345" name="Rectangle 10"/>
          <p:cNvSpPr>
            <a:spLocks noChangeArrowheads="1"/>
          </p:cNvSpPr>
          <p:nvPr/>
        </p:nvSpPr>
        <p:spPr bwMode="auto">
          <a:xfrm>
            <a:off x="4068763" y="4373563"/>
            <a:ext cx="1255712" cy="400050"/>
          </a:xfrm>
          <a:prstGeom prst="rect">
            <a:avLst/>
          </a:prstGeom>
          <a:solidFill>
            <a:schemeClr val="tx1"/>
          </a:solidFill>
          <a:ln w="12700">
            <a:noFill/>
            <a:miter lim="800000"/>
            <a:headEnd/>
            <a:tailEnd/>
          </a:ln>
        </p:spPr>
        <p:txBody>
          <a:bodyPr wrap="none" anchor="ctr">
            <a:spAutoFit/>
          </a:bodyPr>
          <a:lstStyle/>
          <a:p>
            <a:pPr>
              <a:buFont typeface="Monotype Sorts" pitchFamily="2" charset="2"/>
              <a:buNone/>
            </a:pPr>
            <a:r>
              <a:rPr lang="de-DE" sz="2000">
                <a:solidFill>
                  <a:schemeClr val="bg1"/>
                </a:solidFill>
                <a:cs typeface="Arial" charset="0"/>
              </a:rPr>
              <a:t>Balancen</a:t>
            </a:r>
          </a:p>
        </p:txBody>
      </p:sp>
      <p:grpSp>
        <p:nvGrpSpPr>
          <p:cNvPr id="2" name="Group 11"/>
          <p:cNvGrpSpPr>
            <a:grpSpLocks/>
          </p:cNvGrpSpPr>
          <p:nvPr/>
        </p:nvGrpSpPr>
        <p:grpSpPr bwMode="auto">
          <a:xfrm>
            <a:off x="1371600" y="3651250"/>
            <a:ext cx="1524000" cy="265113"/>
            <a:chOff x="864" y="2281"/>
            <a:chExt cx="960" cy="359"/>
          </a:xfrm>
        </p:grpSpPr>
        <p:sp>
          <p:nvSpPr>
            <p:cNvPr id="14360" name="Line 12"/>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4361" name="Line 13"/>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4362" name="Line 14"/>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3" name="Group 15"/>
          <p:cNvGrpSpPr>
            <a:grpSpLocks/>
          </p:cNvGrpSpPr>
          <p:nvPr/>
        </p:nvGrpSpPr>
        <p:grpSpPr bwMode="auto">
          <a:xfrm>
            <a:off x="990600" y="3657600"/>
            <a:ext cx="5486400" cy="487363"/>
            <a:chOff x="864" y="2281"/>
            <a:chExt cx="960" cy="359"/>
          </a:xfrm>
        </p:grpSpPr>
        <p:sp>
          <p:nvSpPr>
            <p:cNvPr id="14357" name="Line 16"/>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4358" name="Line 17"/>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4359" name="Line 18"/>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4" name="Group 19"/>
          <p:cNvGrpSpPr>
            <a:grpSpLocks/>
          </p:cNvGrpSpPr>
          <p:nvPr/>
        </p:nvGrpSpPr>
        <p:grpSpPr bwMode="auto">
          <a:xfrm flipH="1" flipV="1">
            <a:off x="990600" y="2773363"/>
            <a:ext cx="7162800" cy="487362"/>
            <a:chOff x="864" y="2281"/>
            <a:chExt cx="960" cy="359"/>
          </a:xfrm>
        </p:grpSpPr>
        <p:sp>
          <p:nvSpPr>
            <p:cNvPr id="14354" name="Line 20"/>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4355" name="Line 21"/>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4356" name="Line 22"/>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5" name="Group 23"/>
          <p:cNvGrpSpPr>
            <a:grpSpLocks/>
          </p:cNvGrpSpPr>
          <p:nvPr/>
        </p:nvGrpSpPr>
        <p:grpSpPr bwMode="auto">
          <a:xfrm flipH="1" flipV="1">
            <a:off x="1752600" y="2989263"/>
            <a:ext cx="2819400" cy="241300"/>
            <a:chOff x="864" y="2281"/>
            <a:chExt cx="960" cy="359"/>
          </a:xfrm>
        </p:grpSpPr>
        <p:sp>
          <p:nvSpPr>
            <p:cNvPr id="14351" name="Line 24"/>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4352" name="Line 25"/>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4353" name="Line 26"/>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987141"/>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grpId="0" nodeType="afterEffect">
                                  <p:stCondLst>
                                    <p:cond delay="2000"/>
                                  </p:stCondLst>
                                  <p:childTnLst>
                                    <p:set>
                                      <p:cBhvr>
                                        <p:cTn id="9" dur="1" fill="hold">
                                          <p:stCondLst>
                                            <p:cond delay="499"/>
                                          </p:stCondLst>
                                        </p:cTn>
                                        <p:tgtEl>
                                          <p:spTgt spid="987142"/>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grpId="0" nodeType="afterEffect">
                                  <p:stCondLst>
                                    <p:cond delay="2000"/>
                                  </p:stCondLst>
                                  <p:childTnLst>
                                    <p:set>
                                      <p:cBhvr>
                                        <p:cTn id="12" dur="1" fill="hold">
                                          <p:stCondLst>
                                            <p:cond delay="499"/>
                                          </p:stCondLst>
                                        </p:cTn>
                                        <p:tgtEl>
                                          <p:spTgt spid="987143"/>
                                        </p:tgtEl>
                                        <p:attrNameLst>
                                          <p:attrName>style.visibility</p:attrName>
                                        </p:attrNameLst>
                                      </p:cBhvr>
                                      <p:to>
                                        <p:strVal val="visible"/>
                                      </p:to>
                                    </p:set>
                                  </p:childTnLst>
                                </p:cTn>
                              </p:par>
                            </p:childTnLst>
                          </p:cTn>
                        </p:par>
                        <p:par>
                          <p:cTn id="13" fill="hold">
                            <p:stCondLst>
                              <p:cond delay="7500"/>
                            </p:stCondLst>
                            <p:childTnLst>
                              <p:par>
                                <p:cTn id="14" presetID="1" presetClass="entr" presetSubtype="0" fill="hold" grpId="0" nodeType="afterEffect">
                                  <p:stCondLst>
                                    <p:cond delay="2000"/>
                                  </p:stCondLst>
                                  <p:childTnLst>
                                    <p:set>
                                      <p:cBhvr>
                                        <p:cTn id="15" dur="1" fill="hold">
                                          <p:stCondLst>
                                            <p:cond delay="499"/>
                                          </p:stCondLst>
                                        </p:cTn>
                                        <p:tgtEl>
                                          <p:spTgt spid="987144"/>
                                        </p:tgtEl>
                                        <p:attrNameLst>
                                          <p:attrName>style.visibility</p:attrName>
                                        </p:attrNameLst>
                                      </p:cBhvr>
                                      <p:to>
                                        <p:strVal val="visible"/>
                                      </p:to>
                                    </p:set>
                                  </p:childTnLst>
                                </p:cTn>
                              </p:par>
                            </p:childTnLst>
                          </p:cTn>
                        </p:par>
                        <p:par>
                          <p:cTn id="16" fill="hold">
                            <p:stCondLst>
                              <p:cond delay="10000"/>
                            </p:stCondLst>
                            <p:childTnLst>
                              <p:par>
                                <p:cTn id="17" presetID="1" presetClass="entr" presetSubtype="0" fill="hold" grpId="0" nodeType="afterEffect">
                                  <p:stCondLst>
                                    <p:cond delay="2000"/>
                                  </p:stCondLst>
                                  <p:childTnLst>
                                    <p:set>
                                      <p:cBhvr>
                                        <p:cTn id="18" dur="1" fill="hold">
                                          <p:stCondLst>
                                            <p:cond delay="499"/>
                                          </p:stCondLst>
                                        </p:cTn>
                                        <p:tgtEl>
                                          <p:spTgt spid="987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1" grpId="0" animBg="1" autoUpdateAnimBg="0"/>
      <p:bldP spid="987142" grpId="0" animBg="1" autoUpdateAnimBg="0"/>
      <p:bldP spid="987143" grpId="0" animBg="1" autoUpdateAnimBg="0"/>
      <p:bldP spid="987144" grpId="0" animBg="1" autoUpdateAnimBg="0"/>
      <p:bldP spid="987145" grpId="0" animBg="1" autoUpdateAnimBg="0"/>
      <p:bldP spid="143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18"/>
          <p:cNvSpPr>
            <a:spLocks noChangeArrowheads="1"/>
          </p:cNvSpPr>
          <p:nvPr/>
        </p:nvSpPr>
        <p:spPr bwMode="auto">
          <a:xfrm>
            <a:off x="1066800" y="5715000"/>
            <a:ext cx="7010400" cy="430213"/>
          </a:xfrm>
          <a:prstGeom prst="rect">
            <a:avLst/>
          </a:prstGeom>
          <a:solidFill>
            <a:srgbClr val="E9E9E9"/>
          </a:solidFill>
          <a:ln w="9525">
            <a:noFill/>
            <a:miter lim="800000"/>
            <a:headEnd/>
            <a:tailEnd/>
          </a:ln>
        </p:spPr>
        <p:txBody>
          <a:bodyPr lIns="0" tIns="0" rIns="0" bIns="0" anchor="ctr">
            <a:spAutoFit/>
          </a:bodyPr>
          <a:lstStyle/>
          <a:p>
            <a:pPr>
              <a:buFont typeface="Wingdings" pitchFamily="2" charset="2"/>
              <a:buNone/>
            </a:pPr>
            <a:r>
              <a:rPr lang="de-DE" sz="1400">
                <a:solidFill>
                  <a:schemeClr val="tx1"/>
                </a:solidFill>
              </a:rPr>
              <a:t>Nach: </a:t>
            </a:r>
            <a:r>
              <a:rPr lang="en-GB" sz="1400">
                <a:solidFill>
                  <a:srgbClr val="000000"/>
                </a:solidFill>
              </a:rPr>
              <a:t>Lawrence</a:t>
            </a:r>
            <a:r>
              <a:rPr lang="de-DE" sz="1400">
                <a:solidFill>
                  <a:schemeClr val="tx1"/>
                </a:solidFill>
              </a:rPr>
              <a:t> </a:t>
            </a:r>
            <a:r>
              <a:rPr lang="en-GB" sz="1400">
                <a:solidFill>
                  <a:srgbClr val="000000"/>
                </a:solidFill>
              </a:rPr>
              <a:t>Lessig: Code and other laws of cyberspace. Basic Books, Perseus Books Group: New York 1999,  second edition 2006</a:t>
            </a:r>
            <a:endParaRPr lang="de-DE" sz="1400">
              <a:solidFill>
                <a:srgbClr val="000000"/>
              </a:solidFill>
            </a:endParaRPr>
          </a:p>
        </p:txBody>
      </p:sp>
      <p:sp>
        <p:nvSpPr>
          <p:cNvPr id="17" name="Rectangle 3"/>
          <p:cNvSpPr>
            <a:spLocks noChangeArrowheads="1"/>
          </p:cNvSpPr>
          <p:nvPr/>
        </p:nvSpPr>
        <p:spPr bwMode="auto">
          <a:xfrm>
            <a:off x="1066800" y="1219200"/>
            <a:ext cx="7385538" cy="757130"/>
          </a:xfrm>
          <a:prstGeom prst="rect">
            <a:avLst/>
          </a:prstGeom>
          <a:solidFill>
            <a:srgbClr val="E9E9E9"/>
          </a:solidFill>
          <a:ln w="12700">
            <a:noFill/>
            <a:miter lim="800000"/>
            <a:headEnd/>
            <a:tailEnd/>
          </a:ln>
          <a:effectLst/>
        </p:spPr>
        <p:txBody>
          <a:bodyPr>
            <a:spAutoFit/>
          </a:bodyPr>
          <a:lstStyle/>
          <a:p>
            <a:pPr algn="ctr">
              <a:lnSpc>
                <a:spcPct val="120000"/>
              </a:lnSpc>
              <a:spcBef>
                <a:spcPct val="0"/>
              </a:spcBef>
              <a:spcAft>
                <a:spcPct val="0"/>
              </a:spcAft>
              <a:buClrTx/>
              <a:buSzTx/>
              <a:buFontTx/>
              <a:buNone/>
            </a:pPr>
            <a:r>
              <a:rPr lang="de-DE" b="0">
                <a:solidFill>
                  <a:srgbClr val="003366"/>
                </a:solidFill>
                <a:cs typeface="Arial" pitchFamily="34" charset="0"/>
              </a:rPr>
              <a:t>Balancen immer bestimmt, durch die jeweiligen Regulierungsformen für den Umgang mit Wissen und Information</a:t>
            </a:r>
          </a:p>
        </p:txBody>
      </p:sp>
      <p:sp>
        <p:nvSpPr>
          <p:cNvPr id="20" name="Rectangle 6"/>
          <p:cNvSpPr>
            <a:spLocks noChangeArrowheads="1"/>
          </p:cNvSpPr>
          <p:nvPr/>
        </p:nvSpPr>
        <p:spPr bwMode="auto">
          <a:xfrm>
            <a:off x="4271597" y="2422525"/>
            <a:ext cx="1146468" cy="369332"/>
          </a:xfrm>
          <a:prstGeom prst="rect">
            <a:avLst/>
          </a:prstGeom>
          <a:solidFill>
            <a:srgbClr val="EAEAEA"/>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rgbClr val="003366"/>
                </a:solidFill>
                <a:cs typeface="Arial" pitchFamily="34" charset="0"/>
              </a:rPr>
              <a:t>Balancen</a:t>
            </a:r>
          </a:p>
        </p:txBody>
      </p:sp>
      <p:grpSp>
        <p:nvGrpSpPr>
          <p:cNvPr id="40" name="Gruppieren 39"/>
          <p:cNvGrpSpPr/>
          <p:nvPr/>
        </p:nvGrpSpPr>
        <p:grpSpPr>
          <a:xfrm>
            <a:off x="1822938" y="2590800"/>
            <a:ext cx="6129193" cy="718582"/>
            <a:chOff x="1822938" y="2590800"/>
            <a:chExt cx="6129193" cy="718582"/>
          </a:xfrm>
        </p:grpSpPr>
        <p:sp>
          <p:nvSpPr>
            <p:cNvPr id="18" name="Rectangle 4"/>
            <p:cNvSpPr>
              <a:spLocks noChangeArrowheads="1"/>
            </p:cNvSpPr>
            <p:nvPr/>
          </p:nvSpPr>
          <p:spPr bwMode="auto">
            <a:xfrm>
              <a:off x="1822938" y="2940050"/>
              <a:ext cx="1544077" cy="369332"/>
            </a:xfrm>
            <a:prstGeom prst="rect">
              <a:avLst/>
            </a:prstGeom>
            <a:solidFill>
              <a:srgbClr val="F8F8F8"/>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b="0">
                  <a:solidFill>
                    <a:srgbClr val="000066"/>
                  </a:solidFill>
                  <a:cs typeface="Arial" pitchFamily="34" charset="0"/>
                </a:rPr>
                <a:t>Verknappung</a:t>
              </a:r>
            </a:p>
          </p:txBody>
        </p:sp>
        <p:sp>
          <p:nvSpPr>
            <p:cNvPr id="19" name="Rectangle 5"/>
            <p:cNvSpPr>
              <a:spLocks noChangeArrowheads="1"/>
            </p:cNvSpPr>
            <p:nvPr/>
          </p:nvSpPr>
          <p:spPr bwMode="auto">
            <a:xfrm>
              <a:off x="6459415" y="2940050"/>
              <a:ext cx="1492716" cy="369332"/>
            </a:xfrm>
            <a:prstGeom prst="rect">
              <a:avLst/>
            </a:prstGeom>
            <a:solidFill>
              <a:srgbClr val="F8F8F8"/>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b="0">
                  <a:solidFill>
                    <a:srgbClr val="003366"/>
                  </a:solidFill>
                  <a:cs typeface="Arial" pitchFamily="34" charset="0"/>
                </a:rPr>
                <a:t>Freizügigkeit</a:t>
              </a:r>
            </a:p>
          </p:txBody>
        </p:sp>
        <p:grpSp>
          <p:nvGrpSpPr>
            <p:cNvPr id="21" name="Group 7"/>
            <p:cNvGrpSpPr>
              <a:grpSpLocks/>
            </p:cNvGrpSpPr>
            <p:nvPr/>
          </p:nvGrpSpPr>
          <p:grpSpPr bwMode="auto">
            <a:xfrm>
              <a:off x="2895600" y="2590800"/>
              <a:ext cx="3938954" cy="365125"/>
              <a:chOff x="1536" y="1632"/>
              <a:chExt cx="2688" cy="230"/>
            </a:xfrm>
          </p:grpSpPr>
          <p:sp>
            <p:nvSpPr>
              <p:cNvPr id="22" name="Line 8"/>
              <p:cNvSpPr>
                <a:spLocks noChangeShapeType="1"/>
              </p:cNvSpPr>
              <p:nvPr/>
            </p:nvSpPr>
            <p:spPr bwMode="auto">
              <a:xfrm flipH="1">
                <a:off x="1536" y="1632"/>
                <a:ext cx="921" cy="0"/>
              </a:xfrm>
              <a:prstGeom prst="line">
                <a:avLst/>
              </a:prstGeom>
              <a:noFill/>
              <a:ln w="38100">
                <a:solidFill>
                  <a:schemeClr val="tx1"/>
                </a:solidFill>
                <a:round/>
                <a:headEnd/>
                <a:tailEnd/>
              </a:ln>
              <a:effectLst/>
            </p:spPr>
            <p:txBody>
              <a:bodyPr anchor="ctr">
                <a:spAutoFit/>
              </a:bodyPr>
              <a:lstStyle/>
              <a:p>
                <a:endParaRPr lang="de-DE"/>
              </a:p>
            </p:txBody>
          </p:sp>
          <p:sp>
            <p:nvSpPr>
              <p:cNvPr id="23" name="Line 9"/>
              <p:cNvSpPr>
                <a:spLocks noChangeShapeType="1"/>
              </p:cNvSpPr>
              <p:nvPr/>
            </p:nvSpPr>
            <p:spPr bwMode="auto">
              <a:xfrm>
                <a:off x="1536"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sp>
            <p:nvSpPr>
              <p:cNvPr id="24" name="Line 10"/>
              <p:cNvSpPr>
                <a:spLocks noChangeShapeType="1"/>
              </p:cNvSpPr>
              <p:nvPr/>
            </p:nvSpPr>
            <p:spPr bwMode="auto">
              <a:xfrm>
                <a:off x="3285" y="1632"/>
                <a:ext cx="939" cy="0"/>
              </a:xfrm>
              <a:prstGeom prst="line">
                <a:avLst/>
              </a:prstGeom>
              <a:noFill/>
              <a:ln w="38100">
                <a:solidFill>
                  <a:schemeClr val="tx1"/>
                </a:solidFill>
                <a:round/>
                <a:headEnd/>
                <a:tailEnd/>
              </a:ln>
              <a:effectLst/>
            </p:spPr>
            <p:txBody>
              <a:bodyPr anchor="ctr">
                <a:spAutoFit/>
              </a:bodyPr>
              <a:lstStyle/>
              <a:p>
                <a:endParaRPr lang="de-DE"/>
              </a:p>
            </p:txBody>
          </p:sp>
          <p:sp>
            <p:nvSpPr>
              <p:cNvPr id="25" name="Line 11"/>
              <p:cNvSpPr>
                <a:spLocks noChangeShapeType="1"/>
              </p:cNvSpPr>
              <p:nvPr/>
            </p:nvSpPr>
            <p:spPr bwMode="auto">
              <a:xfrm>
                <a:off x="4224"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grpSp>
      </p:grpSp>
      <p:sp>
        <p:nvSpPr>
          <p:cNvPr id="26" name="AutoShape 12"/>
          <p:cNvSpPr>
            <a:spLocks noChangeArrowheads="1"/>
          </p:cNvSpPr>
          <p:nvPr/>
        </p:nvSpPr>
        <p:spPr bwMode="auto">
          <a:xfrm>
            <a:off x="4794739" y="2819399"/>
            <a:ext cx="211015" cy="465773"/>
          </a:xfrm>
          <a:prstGeom prst="downArrow">
            <a:avLst>
              <a:gd name="adj1" fmla="val 50000"/>
              <a:gd name="adj2" fmla="val 91667"/>
            </a:avLst>
          </a:prstGeom>
          <a:solidFill>
            <a:srgbClr val="003366"/>
          </a:solidFill>
          <a:ln w="12700">
            <a:noFill/>
            <a:miter lim="800000"/>
            <a:headEnd/>
            <a:tailEnd/>
          </a:ln>
          <a:effectLst/>
        </p:spPr>
        <p:txBody>
          <a:bodyPr anchor="ctr">
            <a:spAutoFit/>
          </a:bodyPr>
          <a:lstStyle/>
          <a:p>
            <a:endParaRPr lang="de-DE"/>
          </a:p>
        </p:txBody>
      </p:sp>
      <p:grpSp>
        <p:nvGrpSpPr>
          <p:cNvPr id="45" name="Gruppieren 44"/>
          <p:cNvGrpSpPr/>
          <p:nvPr/>
        </p:nvGrpSpPr>
        <p:grpSpPr>
          <a:xfrm>
            <a:off x="5498123" y="3733800"/>
            <a:ext cx="2566085" cy="1147981"/>
            <a:chOff x="5498123" y="3733800"/>
            <a:chExt cx="2566085" cy="1147981"/>
          </a:xfrm>
        </p:grpSpPr>
        <p:sp>
          <p:nvSpPr>
            <p:cNvPr id="32" name="Line 18"/>
            <p:cNvSpPr>
              <a:spLocks noChangeShapeType="1"/>
            </p:cNvSpPr>
            <p:nvPr/>
          </p:nvSpPr>
          <p:spPr bwMode="auto">
            <a:xfrm>
              <a:off x="5498123" y="3733800"/>
              <a:ext cx="2180492" cy="0"/>
            </a:xfrm>
            <a:prstGeom prst="line">
              <a:avLst/>
            </a:prstGeom>
            <a:noFill/>
            <a:ln w="38100">
              <a:solidFill>
                <a:schemeClr val="tx1"/>
              </a:solidFill>
              <a:round/>
              <a:headEnd/>
              <a:tailEnd/>
            </a:ln>
            <a:effectLst/>
          </p:spPr>
          <p:txBody>
            <a:bodyPr anchor="ctr">
              <a:spAutoFit/>
            </a:bodyPr>
            <a:lstStyle/>
            <a:p>
              <a:endParaRPr lang="de-DE"/>
            </a:p>
          </p:txBody>
        </p:sp>
        <p:grpSp>
          <p:nvGrpSpPr>
            <p:cNvPr id="44" name="Gruppieren 43"/>
            <p:cNvGrpSpPr/>
            <p:nvPr/>
          </p:nvGrpSpPr>
          <p:grpSpPr>
            <a:xfrm>
              <a:off x="6751028" y="3733800"/>
              <a:ext cx="1313180" cy="1147981"/>
              <a:chOff x="6751028" y="3733800"/>
              <a:chExt cx="1313180" cy="1147981"/>
            </a:xfrm>
          </p:grpSpPr>
          <p:sp>
            <p:nvSpPr>
              <p:cNvPr id="30" name="Rectangle 16"/>
              <p:cNvSpPr>
                <a:spLocks noChangeArrowheads="1"/>
              </p:cNvSpPr>
              <p:nvPr/>
            </p:nvSpPr>
            <p:spPr bwMode="auto">
              <a:xfrm>
                <a:off x="6751028" y="4235450"/>
                <a:ext cx="1313180" cy="646331"/>
              </a:xfrm>
              <a:prstGeom prst="rect">
                <a:avLst/>
              </a:prstGeom>
              <a:solidFill>
                <a:schemeClr val="folHlink"/>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normatives</a:t>
                </a:r>
              </a:p>
              <a:p>
                <a:pPr algn="ctr">
                  <a:spcBef>
                    <a:spcPct val="0"/>
                  </a:spcBef>
                  <a:spcAft>
                    <a:spcPct val="0"/>
                  </a:spcAft>
                  <a:buClrTx/>
                  <a:buSzTx/>
                  <a:buFont typeface="Monotype Sorts" pitchFamily="2" charset="2"/>
                  <a:buNone/>
                </a:pPr>
                <a:r>
                  <a:rPr lang="de-DE">
                    <a:solidFill>
                      <a:schemeClr val="bg1"/>
                    </a:solidFill>
                    <a:cs typeface="Arial" pitchFamily="34" charset="0"/>
                  </a:rPr>
                  <a:t>Verhalten</a:t>
                </a:r>
              </a:p>
            </p:txBody>
          </p:sp>
          <p:sp>
            <p:nvSpPr>
              <p:cNvPr id="33" name="Line 19"/>
              <p:cNvSpPr>
                <a:spLocks noChangeShapeType="1"/>
              </p:cNvSpPr>
              <p:nvPr/>
            </p:nvSpPr>
            <p:spPr bwMode="auto">
              <a:xfrm flipH="1">
                <a:off x="7678615" y="3733800"/>
                <a:ext cx="0" cy="365125"/>
              </a:xfrm>
              <a:prstGeom prst="line">
                <a:avLst/>
              </a:prstGeom>
              <a:noFill/>
              <a:ln w="38100">
                <a:solidFill>
                  <a:schemeClr val="tx1"/>
                </a:solidFill>
                <a:round/>
                <a:headEnd/>
                <a:tailEnd type="triangle" w="med" len="med"/>
              </a:ln>
              <a:effectLst/>
            </p:spPr>
            <p:txBody>
              <a:bodyPr anchor="ctr">
                <a:spAutoFit/>
              </a:bodyPr>
              <a:lstStyle/>
              <a:p>
                <a:endParaRPr lang="de-DE"/>
              </a:p>
            </p:txBody>
          </p:sp>
        </p:grpSp>
      </p:grpSp>
      <p:grpSp>
        <p:nvGrpSpPr>
          <p:cNvPr id="41" name="Gruppieren 40"/>
          <p:cNvGrpSpPr/>
          <p:nvPr/>
        </p:nvGrpSpPr>
        <p:grpSpPr>
          <a:xfrm>
            <a:off x="1633905" y="3733800"/>
            <a:ext cx="2565887" cy="1147981"/>
            <a:chOff x="1633905" y="3733800"/>
            <a:chExt cx="2565887" cy="1147981"/>
          </a:xfrm>
        </p:grpSpPr>
        <p:sp>
          <p:nvSpPr>
            <p:cNvPr id="27" name="Rectangle 13"/>
            <p:cNvSpPr>
              <a:spLocks noChangeArrowheads="1"/>
            </p:cNvSpPr>
            <p:nvPr/>
          </p:nvSpPr>
          <p:spPr bwMode="auto">
            <a:xfrm>
              <a:off x="1633905" y="4235450"/>
              <a:ext cx="1159292" cy="646331"/>
            </a:xfrm>
            <a:prstGeom prst="rect">
              <a:avLst/>
            </a:prstGeom>
            <a:solidFill>
              <a:schemeClr val="folHlink"/>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technisch</a:t>
              </a:r>
            </a:p>
            <a:p>
              <a:pPr algn="ctr">
                <a:spcBef>
                  <a:spcPct val="0"/>
                </a:spcBef>
                <a:spcAft>
                  <a:spcPct val="0"/>
                </a:spcAft>
                <a:buClrTx/>
                <a:buSzTx/>
                <a:buFont typeface="Monotype Sorts" pitchFamily="2" charset="2"/>
                <a:buNone/>
              </a:pPr>
              <a:r>
                <a:rPr lang="de-DE">
                  <a:solidFill>
                    <a:schemeClr val="bg1"/>
                  </a:solidFill>
                  <a:cs typeface="Arial" pitchFamily="34" charset="0"/>
                </a:rPr>
                <a:t>(Code)</a:t>
              </a:r>
            </a:p>
          </p:txBody>
        </p:sp>
        <p:sp>
          <p:nvSpPr>
            <p:cNvPr id="34" name="Line 20"/>
            <p:cNvSpPr>
              <a:spLocks noChangeShapeType="1"/>
            </p:cNvSpPr>
            <p:nvPr/>
          </p:nvSpPr>
          <p:spPr bwMode="auto">
            <a:xfrm flipH="1">
              <a:off x="2332892" y="3733800"/>
              <a:ext cx="1866900" cy="0"/>
            </a:xfrm>
            <a:prstGeom prst="line">
              <a:avLst/>
            </a:prstGeom>
            <a:noFill/>
            <a:ln w="38100">
              <a:solidFill>
                <a:schemeClr val="tx1"/>
              </a:solidFill>
              <a:round/>
              <a:headEnd/>
              <a:tailEnd/>
            </a:ln>
            <a:effectLst/>
          </p:spPr>
          <p:txBody>
            <a:bodyPr anchor="ctr">
              <a:spAutoFit/>
            </a:bodyPr>
            <a:lstStyle/>
            <a:p>
              <a:endParaRPr lang="de-DE"/>
            </a:p>
          </p:txBody>
        </p:sp>
        <p:sp>
          <p:nvSpPr>
            <p:cNvPr id="35" name="Line 21"/>
            <p:cNvSpPr>
              <a:spLocks noChangeShapeType="1"/>
            </p:cNvSpPr>
            <p:nvPr/>
          </p:nvSpPr>
          <p:spPr bwMode="auto">
            <a:xfrm flipH="1">
              <a:off x="2332892" y="3733800"/>
              <a:ext cx="0" cy="365125"/>
            </a:xfrm>
            <a:prstGeom prst="line">
              <a:avLst/>
            </a:prstGeom>
            <a:noFill/>
            <a:ln w="38100">
              <a:solidFill>
                <a:schemeClr val="tx1"/>
              </a:solidFill>
              <a:round/>
              <a:headEnd/>
              <a:tailEnd type="triangle" w="med" len="med"/>
            </a:ln>
            <a:effectLst/>
          </p:spPr>
          <p:txBody>
            <a:bodyPr anchor="ctr">
              <a:spAutoFit/>
            </a:bodyPr>
            <a:lstStyle/>
            <a:p>
              <a:endParaRPr lang="de-DE"/>
            </a:p>
          </p:txBody>
        </p:sp>
      </p:grpSp>
      <p:grpSp>
        <p:nvGrpSpPr>
          <p:cNvPr id="42" name="Gruppieren 41"/>
          <p:cNvGrpSpPr/>
          <p:nvPr/>
        </p:nvGrpSpPr>
        <p:grpSpPr>
          <a:xfrm>
            <a:off x="3508131" y="3733800"/>
            <a:ext cx="1043876" cy="1147981"/>
            <a:chOff x="3508131" y="3733800"/>
            <a:chExt cx="1043876" cy="1147981"/>
          </a:xfrm>
        </p:grpSpPr>
        <p:sp>
          <p:nvSpPr>
            <p:cNvPr id="28" name="Rectangle 14"/>
            <p:cNvSpPr>
              <a:spLocks noChangeArrowheads="1"/>
            </p:cNvSpPr>
            <p:nvPr/>
          </p:nvSpPr>
          <p:spPr bwMode="auto">
            <a:xfrm>
              <a:off x="3508131" y="4235450"/>
              <a:ext cx="1043876" cy="646331"/>
            </a:xfrm>
            <a:prstGeom prst="rect">
              <a:avLst/>
            </a:prstGeom>
            <a:solidFill>
              <a:schemeClr val="folHlink"/>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rechtlich</a:t>
              </a:r>
            </a:p>
            <a:p>
              <a:pPr algn="ctr">
                <a:spcBef>
                  <a:spcPct val="0"/>
                </a:spcBef>
                <a:spcAft>
                  <a:spcPct val="0"/>
                </a:spcAft>
                <a:buClrTx/>
                <a:buSzTx/>
                <a:buFont typeface="Monotype Sorts" pitchFamily="2" charset="2"/>
                <a:buNone/>
              </a:pPr>
              <a:r>
                <a:rPr lang="de-DE">
                  <a:solidFill>
                    <a:schemeClr val="bg1"/>
                  </a:solidFill>
                  <a:cs typeface="Arial" pitchFamily="34" charset="0"/>
                </a:rPr>
                <a:t>(Code)</a:t>
              </a:r>
            </a:p>
          </p:txBody>
        </p:sp>
        <p:sp>
          <p:nvSpPr>
            <p:cNvPr id="36" name="Line 22"/>
            <p:cNvSpPr>
              <a:spLocks noChangeShapeType="1"/>
            </p:cNvSpPr>
            <p:nvPr/>
          </p:nvSpPr>
          <p:spPr bwMode="auto">
            <a:xfrm flipH="1">
              <a:off x="3880338" y="3733800"/>
              <a:ext cx="0" cy="365125"/>
            </a:xfrm>
            <a:prstGeom prst="line">
              <a:avLst/>
            </a:prstGeom>
            <a:noFill/>
            <a:ln w="38100">
              <a:solidFill>
                <a:schemeClr val="tx1"/>
              </a:solidFill>
              <a:round/>
              <a:headEnd/>
              <a:tailEnd type="triangle" w="med" len="med"/>
            </a:ln>
            <a:effectLst/>
          </p:spPr>
          <p:txBody>
            <a:bodyPr anchor="ctr">
              <a:spAutoFit/>
            </a:bodyPr>
            <a:lstStyle/>
            <a:p>
              <a:endParaRPr lang="de-DE"/>
            </a:p>
          </p:txBody>
        </p:sp>
      </p:grpSp>
      <p:grpSp>
        <p:nvGrpSpPr>
          <p:cNvPr id="43" name="Gruppieren 42"/>
          <p:cNvGrpSpPr/>
          <p:nvPr/>
        </p:nvGrpSpPr>
        <p:grpSpPr>
          <a:xfrm>
            <a:off x="5146431" y="3733800"/>
            <a:ext cx="1195754" cy="1187450"/>
            <a:chOff x="5146431" y="3733800"/>
            <a:chExt cx="1195754" cy="1187450"/>
          </a:xfrm>
        </p:grpSpPr>
        <p:sp>
          <p:nvSpPr>
            <p:cNvPr id="29" name="Rectangle 15"/>
            <p:cNvSpPr>
              <a:spLocks noChangeArrowheads="1"/>
            </p:cNvSpPr>
            <p:nvPr/>
          </p:nvSpPr>
          <p:spPr bwMode="auto">
            <a:xfrm>
              <a:off x="5146431" y="4235450"/>
              <a:ext cx="1195754" cy="685800"/>
            </a:xfrm>
            <a:prstGeom prst="rect">
              <a:avLst/>
            </a:prstGeom>
            <a:solidFill>
              <a:schemeClr val="folHlink"/>
            </a:solidFill>
            <a:ln w="12700">
              <a:noFill/>
              <a:miter lim="800000"/>
              <a:headEnd/>
              <a:tailEnd/>
            </a:ln>
            <a:effectLst/>
          </p:spPr>
          <p:txBody>
            <a:bodyPr tIns="226800" anchor="ctr"/>
            <a:lstStyle/>
            <a:p>
              <a:pPr algn="ctr">
                <a:spcBef>
                  <a:spcPct val="0"/>
                </a:spcBef>
                <a:spcAft>
                  <a:spcPct val="0"/>
                </a:spcAft>
                <a:buClrTx/>
                <a:buSzTx/>
                <a:buFont typeface="Monotype Sorts" pitchFamily="2" charset="2"/>
                <a:buNone/>
              </a:pPr>
              <a:r>
                <a:rPr lang="de-DE">
                  <a:solidFill>
                    <a:schemeClr val="bg1"/>
                  </a:solidFill>
                  <a:cs typeface="Arial" pitchFamily="34" charset="0"/>
                </a:rPr>
                <a:t>Markt</a:t>
              </a:r>
              <a:br>
                <a:rPr lang="de-DE">
                  <a:solidFill>
                    <a:schemeClr val="bg1"/>
                  </a:solidFill>
                  <a:cs typeface="Arial" pitchFamily="34" charset="0"/>
                </a:rPr>
              </a:br>
              <a:endParaRPr lang="de-DE">
                <a:solidFill>
                  <a:schemeClr val="bg1"/>
                </a:solidFill>
                <a:cs typeface="Arial" pitchFamily="34" charset="0"/>
              </a:endParaRPr>
            </a:p>
          </p:txBody>
        </p:sp>
        <p:sp>
          <p:nvSpPr>
            <p:cNvPr id="37" name="Line 23"/>
            <p:cNvSpPr>
              <a:spLocks noChangeShapeType="1"/>
            </p:cNvSpPr>
            <p:nvPr/>
          </p:nvSpPr>
          <p:spPr bwMode="auto">
            <a:xfrm flipH="1">
              <a:off x="5990492" y="3733800"/>
              <a:ext cx="0" cy="365125"/>
            </a:xfrm>
            <a:prstGeom prst="line">
              <a:avLst/>
            </a:prstGeom>
            <a:noFill/>
            <a:ln w="38100">
              <a:solidFill>
                <a:schemeClr val="tx1"/>
              </a:solidFill>
              <a:round/>
              <a:headEnd/>
              <a:tailEnd type="triangle" w="med" len="med"/>
            </a:ln>
            <a:effectLst/>
          </p:spPr>
          <p:txBody>
            <a:bodyPr anchor="ctr">
              <a:spAutoFit/>
            </a:bodyPr>
            <a:lstStyle/>
            <a:p>
              <a:endParaRPr lang="de-DE"/>
            </a:p>
          </p:txBody>
        </p:sp>
      </p:grpSp>
      <p:sp>
        <p:nvSpPr>
          <p:cNvPr id="38" name="Rectangle 24"/>
          <p:cNvSpPr>
            <a:spLocks noChangeArrowheads="1"/>
          </p:cNvSpPr>
          <p:nvPr/>
        </p:nvSpPr>
        <p:spPr bwMode="auto">
          <a:xfrm>
            <a:off x="4287716" y="3657600"/>
            <a:ext cx="1018227" cy="369332"/>
          </a:xfrm>
          <a:prstGeom prst="rect">
            <a:avLst/>
          </a:prstGeom>
          <a:solidFill>
            <a:srgbClr val="EAEAEA"/>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rgbClr val="003366"/>
                </a:solidFill>
                <a:cs typeface="Arial" pitchFamily="34" charset="0"/>
              </a:rPr>
              <a:t>reguliert</a:t>
            </a:r>
          </a:p>
        </p:txBody>
      </p:sp>
      <p:sp>
        <p:nvSpPr>
          <p:cNvPr id="39"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Entwicklungspotenziale -  Balancen</a:t>
            </a:r>
            <a:endParaRPr lang="de-DE" sz="2600" i="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8" grpId="0" animBg="1"/>
    </p:bldLst>
  </p:timing>
</p:sld>
</file>

<file path=ppt/theme/theme1.xml><?xml version="1.0" encoding="utf-8"?>
<a:theme xmlns:a="http://schemas.openxmlformats.org/drawingml/2006/main" name="IMK_v1-191001">
  <a:themeElements>
    <a:clrScheme name="">
      <a:dk1>
        <a:srgbClr val="000000"/>
      </a:dk1>
      <a:lt1>
        <a:srgbClr val="FFFFFF"/>
      </a:lt1>
      <a:dk2>
        <a:srgbClr val="008080"/>
      </a:dk2>
      <a:lt2>
        <a:srgbClr val="CBCBCB"/>
      </a:lt2>
      <a:accent1>
        <a:srgbClr val="008080"/>
      </a:accent1>
      <a:accent2>
        <a:srgbClr val="969696"/>
      </a:accent2>
      <a:accent3>
        <a:srgbClr val="FFFFFF"/>
      </a:accent3>
      <a:accent4>
        <a:srgbClr val="000000"/>
      </a:accent4>
      <a:accent5>
        <a:srgbClr val="AAC0C0"/>
      </a:accent5>
      <a:accent6>
        <a:srgbClr val="878787"/>
      </a:accent6>
      <a:hlink>
        <a:srgbClr val="000000"/>
      </a:hlink>
      <a:folHlink>
        <a:srgbClr val="008080"/>
      </a:folHlink>
    </a:clrScheme>
    <a:fontScheme name="IMK_v1-19100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18000" tIns="10800" rIns="18000" bIns="10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hlink"/>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18000" tIns="10800" rIns="18000" bIns="10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hlink"/>
            </a:solidFill>
            <a:effectLst/>
            <a:latin typeface="Arial" pitchFamily="34" charset="0"/>
          </a:defRPr>
        </a:defPPr>
      </a:lstStyle>
    </a:lnDef>
  </a:objectDefaults>
  <a:extraClrSchemeLst>
    <a:extraClrScheme>
      <a:clrScheme name="IMK_v1-191001 1">
        <a:dk1>
          <a:srgbClr val="868686"/>
        </a:dk1>
        <a:lt1>
          <a:srgbClr val="FFCC99"/>
        </a:lt1>
        <a:dk2>
          <a:srgbClr val="000000"/>
        </a:dk2>
        <a:lt2>
          <a:srgbClr val="FF9966"/>
        </a:lt2>
        <a:accent1>
          <a:srgbClr val="669900"/>
        </a:accent1>
        <a:accent2>
          <a:srgbClr val="99CCFF"/>
        </a:accent2>
        <a:accent3>
          <a:srgbClr val="AAAAAA"/>
        </a:accent3>
        <a:accent4>
          <a:srgbClr val="DAAE82"/>
        </a:accent4>
        <a:accent5>
          <a:srgbClr val="B8CAA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IMK_v1-191001 2">
        <a:dk1>
          <a:srgbClr val="000000"/>
        </a:dk1>
        <a:lt1>
          <a:srgbClr val="FDE3BA"/>
        </a:lt1>
        <a:dk2>
          <a:srgbClr val="000000"/>
        </a:dk2>
        <a:lt2>
          <a:srgbClr val="FF9933"/>
        </a:lt2>
        <a:accent1>
          <a:srgbClr val="FF3300"/>
        </a:accent1>
        <a:accent2>
          <a:srgbClr val="99CCFF"/>
        </a:accent2>
        <a:accent3>
          <a:srgbClr val="FEEFD9"/>
        </a:accent3>
        <a:accent4>
          <a:srgbClr val="000000"/>
        </a:accent4>
        <a:accent5>
          <a:srgbClr val="FFADAA"/>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IMK_v1-191001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C:\WINDOWS\Anwendungsdaten\Microsoft\Vorlagen\IMK_v1-191001.pot</Template>
  <TotalTime>0</TotalTime>
  <Words>1718</Words>
  <Application>Microsoft PowerPoint 7.0</Application>
  <PresentationFormat>Bildschirmpräsentation (4:3)</PresentationFormat>
  <Paragraphs>2096</Paragraphs>
  <Slides>46</Slides>
  <Notes>44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46</vt:i4>
      </vt:variant>
    </vt:vector>
  </HeadingPairs>
  <TitlesOfParts>
    <vt:vector size="48" baseType="lpstr">
      <vt:lpstr>IMK_v1-191001</vt:lpstr>
      <vt:lpstr>Designer Zeichnung</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Vortrag FAZIT</dc:title>
  <dc:creator>Informationswissenschaft</dc:creator>
  <cp:lastModifiedBy>rk</cp:lastModifiedBy>
  <cp:revision>277</cp:revision>
  <cp:lastPrinted>2000-05-15T06:12:43Z</cp:lastPrinted>
  <dcterms:created xsi:type="dcterms:W3CDTF">1995-06-02T21:42:18Z</dcterms:created>
  <dcterms:modified xsi:type="dcterms:W3CDTF">2008-06-10T13:24:58Z</dcterms:modified>
</cp:coreProperties>
</file>