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525" r:id="rId3"/>
    <p:sldId id="564" r:id="rId4"/>
    <p:sldId id="565" r:id="rId5"/>
    <p:sldId id="566" r:id="rId6"/>
    <p:sldId id="567" r:id="rId7"/>
    <p:sldId id="526" r:id="rId8"/>
    <p:sldId id="555" r:id="rId9"/>
    <p:sldId id="553" r:id="rId10"/>
    <p:sldId id="527" r:id="rId11"/>
    <p:sldId id="460" r:id="rId12"/>
    <p:sldId id="461" r:id="rId13"/>
    <p:sldId id="462" r:id="rId14"/>
    <p:sldId id="471" r:id="rId15"/>
    <p:sldId id="472" r:id="rId16"/>
    <p:sldId id="533" r:id="rId17"/>
    <p:sldId id="559" r:id="rId18"/>
    <p:sldId id="558" r:id="rId19"/>
    <p:sldId id="561" r:id="rId20"/>
    <p:sldId id="562" r:id="rId21"/>
    <p:sldId id="563" r:id="rId22"/>
    <p:sldId id="560" r:id="rId23"/>
    <p:sldId id="535" r:id="rId24"/>
    <p:sldId id="536" r:id="rId25"/>
    <p:sldId id="537" r:id="rId26"/>
    <p:sldId id="538" r:id="rId27"/>
    <p:sldId id="539" r:id="rId28"/>
    <p:sldId id="546" r:id="rId29"/>
    <p:sldId id="540" r:id="rId30"/>
    <p:sldId id="541" r:id="rId31"/>
    <p:sldId id="487" r:id="rId32"/>
    <p:sldId id="544" r:id="rId33"/>
    <p:sldId id="545" r:id="rId34"/>
    <p:sldId id="547" r:id="rId35"/>
    <p:sldId id="548" r:id="rId36"/>
    <p:sldId id="549" r:id="rId37"/>
    <p:sldId id="550" r:id="rId38"/>
    <p:sldId id="556" r:id="rId39"/>
    <p:sldId id="557" r:id="rId40"/>
    <p:sldId id="551" r:id="rId41"/>
    <p:sldId id="524" r:id="rId42"/>
    <p:sldId id="399" r:id="rId4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50" autoAdjust="0"/>
    <p:restoredTop sz="86469" autoAdjust="0"/>
  </p:normalViewPr>
  <p:slideViewPr>
    <p:cSldViewPr>
      <p:cViewPr>
        <p:scale>
          <a:sx n="66" d="100"/>
          <a:sy n="66" d="100"/>
        </p:scale>
        <p:origin x="-520" y="92"/>
      </p:cViewPr>
      <p:guideLst>
        <p:guide orient="horz" pos="2160"/>
        <p:guide pos="2880"/>
      </p:guideLst>
    </p:cSldViewPr>
  </p:slideViewPr>
  <p:outlineViewPr>
    <p:cViewPr>
      <p:scale>
        <a:sx n="33" d="100"/>
        <a:sy n="33" d="100"/>
      </p:scale>
      <p:origin x="0" y="1836"/>
    </p:cViewPr>
  </p:outlineViewPr>
  <p:notesTextViewPr>
    <p:cViewPr>
      <p:scale>
        <a:sx n="100" d="100"/>
        <a:sy n="100" d="100"/>
      </p:scale>
      <p:origin x="0" y="0"/>
    </p:cViewPr>
  </p:notesTextViewPr>
  <p:sorterViewPr>
    <p:cViewPr>
      <p:scale>
        <a:sx n="66" d="100"/>
        <a:sy n="66" d="100"/>
      </p:scale>
      <p:origin x="0" y="42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71F28B5-BFF9-4E84-8E51-A58854617757}" type="datetimeFigureOut">
              <a:rPr lang="de-DE"/>
              <a:pPr>
                <a:defRPr/>
              </a:pPr>
              <a:t>16.11.2014</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dirty="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5230989-5A4D-4503-B7FC-6D478D59C49D}" type="slidenum">
              <a:rPr lang="de-DE"/>
              <a:pPr>
                <a:defRPr/>
              </a:pPr>
              <a:t>‹Nr.›</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372F6C-B2BC-43EF-8F55-F26BE474990D}" type="slidenum">
              <a:rPr lang="de-DE" smtClean="0"/>
              <a:pPr/>
              <a:t>42</a:t>
            </a:fld>
            <a:endParaRPr lang="de-DE" smtClean="0"/>
          </a:p>
        </p:txBody>
      </p:sp>
      <p:sp>
        <p:nvSpPr>
          <p:cNvPr id="78851" name="Rectangle 2"/>
          <p:cNvSpPr>
            <a:spLocks noGrp="1" noRot="1" noChangeAspect="1" noChangeArrowheads="1" noTextEdit="1"/>
          </p:cNvSpPr>
          <p:nvPr>
            <p:ph type="sldImg"/>
          </p:nvPr>
        </p:nvSpPr>
        <p:spPr bwMode="auto">
          <a:xfrm>
            <a:off x="1141413" y="685800"/>
            <a:ext cx="4575175" cy="3430588"/>
          </a:xfrm>
          <a:solidFill>
            <a:srgbClr val="FFFFFF"/>
          </a:solidFill>
          <a:ln>
            <a:solidFill>
              <a:srgbClr val="000000"/>
            </a:solidFill>
            <a:miter lim="800000"/>
            <a:headEnd/>
            <a:tailEnd/>
          </a:ln>
        </p:spPr>
      </p:sp>
      <p:sp>
        <p:nvSpPr>
          <p:cNvPr id="7885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221" tIns="45610" rIns="91221" bIns="45610" numCol="1" anchor="t" anchorCtr="0" compatLnSpc="1">
            <a:prstTxWarp prst="textNoShape">
              <a:avLst/>
            </a:prstTxWarp>
          </a:bodyPr>
          <a:lstStyle/>
          <a:p>
            <a:pPr eaLnBrk="1" hangingPunct="1"/>
            <a:endParaRPr lang="de-DE"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Datumsplatzhalter 3"/>
          <p:cNvSpPr>
            <a:spLocks noGrp="1"/>
          </p:cNvSpPr>
          <p:nvPr>
            <p:ph type="dt" sz="half" idx="10"/>
          </p:nvPr>
        </p:nvSpPr>
        <p:spPr/>
        <p:txBody>
          <a:bodyPr/>
          <a:lstStyle>
            <a:lvl1pPr>
              <a:defRPr/>
            </a:lvl1pPr>
          </a:lstStyle>
          <a:p>
            <a:pPr>
              <a:defRPr/>
            </a:pPr>
            <a:r>
              <a:rPr lang="de-DE"/>
              <a:t>V2 </a:t>
            </a:r>
            <a:r>
              <a:rPr lang="de-DE" smtClean="0"/>
              <a:t>-</a:t>
            </a:r>
            <a:fld id="{8A3D6552-D710-4708-94FE-79C2AB311707}" type="datetime1">
              <a:rPr lang="de-DE" smtClean="0"/>
              <a:pPr>
                <a:defRPr/>
              </a:pPr>
              <a:t>16.11.2014</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sz="1800"/>
            </a:lvl1pPr>
          </a:lstStyle>
          <a:p>
            <a:pPr>
              <a:defRPr/>
            </a:pPr>
            <a:fld id="{D0A641DC-A43D-4F79-95D5-72D52FF4A8DF}" type="slidenum">
              <a:rPr lang="de-DE" smtClean="0"/>
              <a:pPr>
                <a:defRPr/>
              </a:pPr>
              <a:t>‹Nr.›</a:t>
            </a:fld>
            <a:endParaRPr lang="de-DE" dirty="0"/>
          </a:p>
        </p:txBody>
      </p:sp>
      <p:sp>
        <p:nvSpPr>
          <p:cNvPr id="6" name="Foliennummernplatzhalter 5"/>
          <p:cNvSpPr txBox="1">
            <a:spLocks/>
          </p:cNvSpPr>
          <p:nvPr userDrawn="1"/>
        </p:nvSpPr>
        <p:spPr>
          <a:xfrm>
            <a:off x="6705600" y="6508750"/>
            <a:ext cx="2133600" cy="365125"/>
          </a:xfrm>
          <a:prstGeom prst="rect">
            <a:avLst/>
          </a:prstGeom>
        </p:spPr>
        <p:txBody>
          <a:bodyPr vert="horz" lIns="91440" tIns="45720" rIns="91440" bIns="45720" rtlCol="0" anchor="ctr"/>
          <a:lstStyle>
            <a:lvl1pPr>
              <a:defRPr sz="18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A641DC-A43D-4F79-95D5-72D52FF4A8DF}" type="slidenum">
              <a:rPr kumimoji="0" lang="de-DE" sz="18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858495C1-E046-4596-B600-9E0799F66BA6}" type="datetime1">
              <a:rPr lang="de-DE" smtClean="0"/>
              <a:pPr>
                <a:defRPr/>
              </a:pPr>
              <a:t>16.11.2014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8AEB0A3-17D3-4A4D-99F4-E2C2AFB43CF6}"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9819E13-3C94-4F96-9778-A6993D156271}" type="datetime1">
              <a:rPr lang="de-DE" smtClean="0"/>
              <a:pPr>
                <a:defRPr/>
              </a:pPr>
              <a:t>16.11.2014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EB94493-F7E2-45A4-97A9-BC651DD4BA28}" type="slidenum">
              <a:rPr lang="de-DE"/>
              <a:pPr>
                <a:defRPr/>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4" name="Text Box 6"/>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5" name="Text Box 8"/>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6" name="Text Box 11"/>
          <p:cNvSpPr txBox="1">
            <a:spLocks noChangeArrowheads="1"/>
          </p:cNvSpPr>
          <p:nvPr/>
        </p:nvSpPr>
        <p:spPr bwMode="auto">
          <a:xfrm>
            <a:off x="593725" y="6213475"/>
            <a:ext cx="184150" cy="461963"/>
          </a:xfrm>
          <a:prstGeom prst="rect">
            <a:avLst/>
          </a:prstGeom>
          <a:noFill/>
          <a:ln w="12700">
            <a:noFill/>
            <a:miter lim="800000"/>
            <a:headEnd type="none" w="sm" len="sm"/>
            <a:tailEnd type="none" w="sm" len="sm"/>
          </a:ln>
          <a:effectLst/>
        </p:spPr>
        <p:txBody>
          <a:bodyPr wrap="none">
            <a:spAutoFit/>
          </a:bodyPr>
          <a:lstStyle/>
          <a:p>
            <a:pPr eaLnBrk="0" hangingPunct="0">
              <a:defRPr/>
            </a:pPr>
            <a:endParaRPr lang="de-DE" sz="2400" dirty="0">
              <a:latin typeface="Arial" pitchFamily="34" charset="0"/>
            </a:endParaRPr>
          </a:p>
        </p:txBody>
      </p:sp>
      <p:sp>
        <p:nvSpPr>
          <p:cNvPr id="8" name="Text Box 13"/>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9" name="Text Box 15"/>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10" name="Rectangle 17"/>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eaLnBrk="0" hangingPunct="0">
              <a:spcBef>
                <a:spcPct val="40000"/>
              </a:spcBef>
              <a:spcAft>
                <a:spcPct val="30000"/>
              </a:spcAft>
              <a:buClr>
                <a:srgbClr val="008080"/>
              </a:buClr>
              <a:buSzPct val="100000"/>
              <a:buFont typeface="Monotype Sorts" pitchFamily="2" charset="2"/>
              <a:buNone/>
              <a:defRPr/>
            </a:pPr>
            <a:endParaRPr lang="de-DE" sz="2200" dirty="0">
              <a:solidFill>
                <a:srgbClr val="060209"/>
              </a:solidFill>
              <a:latin typeface="Arial" pitchFamily="34" charset="0"/>
            </a:endParaRPr>
          </a:p>
        </p:txBody>
      </p:sp>
      <p:sp>
        <p:nvSpPr>
          <p:cNvPr id="336899" name="Rectangle 3"/>
          <p:cNvSpPr>
            <a:spLocks noGrp="1" noChangeArrowheads="1"/>
          </p:cNvSpPr>
          <p:nvPr>
            <p:ph type="subTitle" sz="quarter" idx="1"/>
          </p:nvPr>
        </p:nvSpPr>
        <p:spPr>
          <a:xfrm>
            <a:off x="609600" y="2971800"/>
            <a:ext cx="7924800" cy="990600"/>
          </a:xfrm>
        </p:spPr>
        <p:txBody>
          <a:bodyPr lIns="92075" tIns="46038" rIns="92075" bIns="46038"/>
          <a:lstStyle>
            <a:lvl1pPr marL="0" indent="0" algn="ctr">
              <a:buFont typeface="Monotype Sorts" pitchFamily="2" charset="2"/>
              <a:buNone/>
              <a:defRPr/>
            </a:lvl1pPr>
          </a:lstStyle>
          <a:p>
            <a:r>
              <a:rPr lang="de-DE" dirty="0" smtClean="0"/>
              <a:t>Klicken Sie, um das Untertitelformat zu bearbeiten</a:t>
            </a:r>
            <a:endParaRPr lang="de-DE"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txBox="1">
            <a:spLocks noGrp="1"/>
          </p:cNvSpPr>
          <p:nvPr>
            <p:ph type="title"/>
          </p:nvPr>
        </p:nvSpPr>
        <p:spPr>
          <a:xfrm>
            <a:off x="-179999" y="144722"/>
            <a:ext cx="7543800" cy="1295284"/>
          </a:xfrm>
        </p:spPr>
        <p:txBody>
          <a:bodyPr/>
          <a:lstStyle>
            <a:lvl1pPr>
              <a:defRPr lang="de-DE"/>
            </a:lvl1pPr>
          </a:lstStyle>
          <a:p>
            <a:pPr lvl="0"/>
            <a:r>
              <a:rPr lang="de-DE"/>
              <a:t>Titelmasterformat durch Klicken bearbeiten</a:t>
            </a:r>
          </a:p>
        </p:txBody>
      </p:sp>
      <p:sp>
        <p:nvSpPr>
          <p:cNvPr id="3" name="Inhaltsplatzhalter 2"/>
          <p:cNvSpPr txBox="1">
            <a:spLocks noGrp="1"/>
          </p:cNvSpPr>
          <p:nvPr>
            <p:ph type="title" idx="4294967295"/>
          </p:nvPr>
        </p:nvSpPr>
        <p:spPr>
          <a:xfrm>
            <a:off x="539998" y="1439997"/>
            <a:ext cx="8229600" cy="719998"/>
          </a:xfrm>
        </p:spPr>
        <p:txBody>
          <a:bodyPr anchor="t"/>
          <a:lstStyle>
            <a:lvl1pPr marL="343082" indent="-343082">
              <a:spcBef>
                <a:spcPts val="700"/>
              </a:spcBef>
              <a:buClr>
                <a:srgbClr val="330066"/>
              </a:buClr>
              <a:buSzPct val="70000"/>
              <a:buFont typeface="Wingdings" pitchFamily="2"/>
              <a:buChar char="l"/>
              <a:defRPr lang="de-DE" sz="30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539998" y="1439997"/>
            <a:ext cx="6479996" cy="3805915"/>
          </a:xfrm>
        </p:spPr>
        <p:txBody>
          <a:bodyPr lIns="0" tIns="0" rIns="0" bIns="0" anchor="t" anchorCtr="1"/>
          <a:lstStyle>
            <a:lvl1pPr algn="ctr" hangingPunct="0">
              <a:buNone/>
              <a:defRPr lang="de-DE" sz="4400" b="0" kern="1200">
                <a:cs typeface="Tahoma" pitchFamily="2"/>
              </a:defRPr>
            </a:lvl1pPr>
          </a:lstStyle>
          <a:p>
            <a:pPr lvl="0"/>
            <a:endParaRPr lang="de-DE"/>
          </a:p>
        </p:txBody>
      </p:sp>
      <p:sp>
        <p:nvSpPr>
          <p:cNvPr id="9" name="Inhaltsplatzhalter 8"/>
          <p:cNvSpPr txBox="1">
            <a:spLocks noGrp="1"/>
          </p:cNvSpPr>
          <p:nvPr>
            <p:ph idx="1"/>
          </p:nvPr>
        </p:nvSpPr>
        <p:spPr>
          <a:xfrm>
            <a:off x="457200" y="1604515"/>
            <a:ext cx="8229243" cy="4525923"/>
          </a:xfrm>
        </p:spPr>
        <p:txBody>
          <a:bodyPr lIns="0" tIns="0" rIns="0" bIns="0"/>
          <a:lstStyle>
            <a:lvl1pPr hangingPunct="0">
              <a:defRPr lang="de-DE"/>
            </a:lvl1pPr>
          </a:lstStyle>
          <a:p>
            <a:pPr lvl="0"/>
            <a:endParaRPr lang="de-DE"/>
          </a:p>
        </p:txBody>
      </p:sp>
      <p:sp>
        <p:nvSpPr>
          <p:cNvPr id="8" name="Foliennummernplatzhalter 4"/>
          <p:cNvSpPr txBox="1"/>
          <p:nvPr userDrawn="1"/>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‹Nr.›</a:t>
            </a:fld>
            <a:endParaRPr lang="de-DE" sz="1400" kern="0" dirty="0">
              <a:solidFill>
                <a:srgbClr val="000000"/>
              </a:solidFill>
              <a:latin typeface="Times New Roman" pitchFamily="18"/>
              <a:ea typeface="Arial Unicode MS" pitchFamily="2"/>
              <a:cs typeface="Tahoma" pitchFamily="2"/>
            </a:endParaRPr>
          </a:p>
        </p:txBody>
      </p:sp>
    </p:spTree>
  </p:cSld>
  <p:clrMapOvr>
    <a:masterClrMapping/>
  </p:clrMapOvr>
  <p:transition/>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7" name="Textfeld 6"/>
          <p:cNvSpPr txBox="1"/>
          <p:nvPr userDrawn="1"/>
        </p:nvSpPr>
        <p:spPr>
          <a:xfrm>
            <a:off x="8316416" y="6453336"/>
            <a:ext cx="576064" cy="307777"/>
          </a:xfrm>
          <a:prstGeom prst="rect">
            <a:avLst/>
          </a:prstGeom>
          <a:noFill/>
        </p:spPr>
        <p:txBody>
          <a:bodyPr wrap="square" rtlCol="0">
            <a:spAutoFit/>
          </a:bodyPr>
          <a:lstStyle/>
          <a:p>
            <a:fld id="{2DF906FB-203D-4793-8BE3-AA2D44DBD67D}" type="slidenum">
              <a:rPr lang="de-DE" sz="1400" smtClean="0"/>
              <a:pPr/>
              <a:t>‹Nr.›</a:t>
            </a:fld>
            <a:endParaRPr lang="de-DE" sz="1400" dirty="0"/>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5f_5f_5f_Titelfolie">
    <p:spTree>
      <p:nvGrpSpPr>
        <p:cNvPr id="1" name=""/>
        <p:cNvGrpSpPr/>
        <p:nvPr/>
      </p:nvGrpSpPr>
      <p:grpSpPr>
        <a:xfrm>
          <a:off x="0" y="0"/>
          <a:ext cx="0" cy="0"/>
          <a:chOff x="0" y="0"/>
          <a:chExt cx="0" cy="0"/>
        </a:xfrm>
      </p:grpSpPr>
      <p:sp>
        <p:nvSpPr>
          <p:cNvPr id="6" name="Text Box 8"/>
          <p:cNvSpPr txBox="1"/>
          <p:nvPr/>
        </p:nvSpPr>
        <p:spPr>
          <a:xfrm>
            <a:off x="8670925" y="193675"/>
            <a:ext cx="184150" cy="434975"/>
          </a:xfrm>
          <a:prstGeom prst="rect">
            <a:avLst/>
          </a:prstGeom>
          <a:noFill/>
          <a:ln>
            <a:noFill/>
          </a:ln>
        </p:spPr>
        <p:txBody>
          <a:bodyPr wrap="none"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7" name="Rectangle 9"/>
          <p:cNvSpPr/>
          <p:nvPr/>
        </p:nvSpPr>
        <p:spPr>
          <a:xfrm>
            <a:off x="4763" y="4763"/>
            <a:ext cx="6011862" cy="446087"/>
          </a:xfrm>
          <a:prstGeom prst="rect">
            <a:avLst/>
          </a:prstGeom>
          <a:noFill/>
          <a:ln w="9363">
            <a:solidFill>
              <a:srgbClr val="FFFFFF"/>
            </a:solidFill>
            <a:prstDash val="solid"/>
            <a:miter/>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8" name="Text Box 10"/>
          <p:cNvSpPr txBox="1"/>
          <p:nvPr/>
        </p:nvSpPr>
        <p:spPr>
          <a:xfrm>
            <a:off x="593725" y="0"/>
            <a:ext cx="49688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9" name="Rectangle 11"/>
          <p:cNvSpPr/>
          <p:nvPr/>
        </p:nvSpPr>
        <p:spPr>
          <a:xfrm>
            <a:off x="8382000" y="6324600"/>
            <a:ext cx="533400" cy="304800"/>
          </a:xfrm>
          <a:prstGeom prst="rect">
            <a:avLst/>
          </a:prstGeom>
          <a:noFill/>
          <a:ln>
            <a:noFill/>
            <a:prstDash val="solid"/>
          </a:ln>
        </p:spPr>
        <p:txBody>
          <a:bodyPr wrap="none" anchor="ctr" anchorCtr="1"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0" name="Rectangle 12"/>
          <p:cNvSpPr/>
          <p:nvPr/>
        </p:nvSpPr>
        <p:spPr>
          <a:xfrm>
            <a:off x="4763" y="4763"/>
            <a:ext cx="6011862" cy="446087"/>
          </a:xfrm>
          <a:prstGeom prst="rect">
            <a:avLst/>
          </a:prstGeom>
          <a:noFill/>
          <a:ln w="9363">
            <a:solidFill>
              <a:srgbClr val="FFFFFF"/>
            </a:solidFill>
            <a:prstDash val="solid"/>
            <a:miter/>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1" name="Rectangle 18"/>
          <p:cNvSpPr/>
          <p:nvPr/>
        </p:nvSpPr>
        <p:spPr>
          <a:xfrm>
            <a:off x="457200" y="1219200"/>
            <a:ext cx="8050213" cy="4648200"/>
          </a:xfrm>
          <a:prstGeom prst="rect">
            <a:avLst/>
          </a:prstGeom>
          <a:noFill/>
          <a:ln>
            <a:noFill/>
            <a:prstDash val="solid"/>
          </a:ln>
        </p:spPr>
        <p:txBody>
          <a:bodyPr lIns="0" tIns="0" rIns="0" bIns="0"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2" name="Text Box 4"/>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3" name="Text Box 6"/>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4" name="Text Box 8"/>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5" name="Text Box 11"/>
          <p:cNvSpPr txBox="1"/>
          <p:nvPr/>
        </p:nvSpPr>
        <p:spPr>
          <a:xfrm>
            <a:off x="593725" y="6213475"/>
            <a:ext cx="184150" cy="434975"/>
          </a:xfrm>
          <a:prstGeom prst="rect">
            <a:avLst/>
          </a:prstGeom>
          <a:noFill/>
          <a:ln>
            <a:noFill/>
          </a:ln>
        </p:spPr>
        <p:txBody>
          <a:bodyPr wrap="none"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9" name="Text Box 13"/>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0" name="Text Box 15"/>
          <p:cNvSpPr txBox="1"/>
          <p:nvPr/>
        </p:nvSpPr>
        <p:spPr>
          <a:xfrm>
            <a:off x="8059738" y="0"/>
            <a:ext cx="1082675" cy="434975"/>
          </a:xfrm>
          <a:prstGeom prst="rect">
            <a:avLst/>
          </a:prstGeom>
          <a:noFill/>
          <a:ln>
            <a:noFill/>
          </a:ln>
        </p:spPr>
        <p:txBody>
          <a:bodyPr compatLnSpc="0">
            <a:spAutoFit/>
          </a:bodyPr>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21" name="Rectangle 17"/>
          <p:cNvSpPr/>
          <p:nvPr/>
        </p:nvSpPr>
        <p:spPr>
          <a:xfrm>
            <a:off x="457200" y="1219200"/>
            <a:ext cx="8050213" cy="4648200"/>
          </a:xfrm>
          <a:prstGeom prst="rect">
            <a:avLst/>
          </a:prstGeom>
          <a:noFill/>
          <a:ln>
            <a:noFill/>
            <a:prstDash val="solid"/>
          </a:ln>
        </p:spPr>
        <p:txBody>
          <a:bodyPr lIns="0" tIns="0" rIns="0" bIns="0" compatLnSpc="0"/>
          <a:lstStyle/>
          <a:p>
            <a:pPr fontAlgn="auto" hangingPunct="0">
              <a:spcBef>
                <a:spcPts val="0"/>
              </a:spcBef>
              <a:spcAft>
                <a:spcPts val="0"/>
              </a:spcAft>
              <a:defRPr sz="1800" b="0" i="0" u="none" strike="noStrike" kern="0" cap="none" spc="0" baseline="0">
                <a:solidFill>
                  <a:srgbClr val="000000"/>
                </a:solidFill>
                <a:uFillTx/>
              </a:defRPr>
            </a:pPr>
            <a:endParaRPr lang="de-DE" kern="0" dirty="0">
              <a:solidFill>
                <a:srgbClr val="000000"/>
              </a:solidFill>
              <a:latin typeface="Arial" pitchFamily="18"/>
              <a:ea typeface="Arial Unicode MS" pitchFamily="2"/>
              <a:cs typeface="Tahoma" pitchFamily="2"/>
            </a:endParaRPr>
          </a:p>
        </p:txBody>
      </p:sp>
      <p:sp>
        <p:nvSpPr>
          <p:cNvPr id="16" name="Rectangle 3"/>
          <p:cNvSpPr txBox="1">
            <a:spLocks noGrp="1"/>
          </p:cNvSpPr>
          <p:nvPr>
            <p:ph type="subTitle" idx="4294967295"/>
          </p:nvPr>
        </p:nvSpPr>
        <p:spPr>
          <a:xfrm>
            <a:off x="609484" y="2971800"/>
            <a:ext cx="7924684" cy="990715"/>
          </a:xfrm>
          <a:prstGeom prst="rect">
            <a:avLst/>
          </a:prstGeom>
        </p:spPr>
        <p:txBody>
          <a:bodyPr lIns="92162" tIns="46076" rIns="92162" bIns="46076" anchorCtr="1"/>
          <a:lstStyle>
            <a:lvl1pPr marL="0" indent="0" algn="ctr" hangingPunct="0">
              <a:spcBef>
                <a:spcPts val="800"/>
              </a:spcBef>
              <a:buNone/>
              <a:defRPr lang="de-DE">
                <a:latin typeface="Calibri" pitchFamily="18"/>
              </a:defRPr>
            </a:lvl1pPr>
          </a:lstStyle>
          <a:p>
            <a:pPr lvl="0"/>
            <a:r>
              <a:rPr lang="de-DE"/>
              <a:t>Klicken Sie, um das Untertitelformat zu bearbeiten</a:t>
            </a:r>
          </a:p>
        </p:txBody>
      </p:sp>
      <p:sp>
        <p:nvSpPr>
          <p:cNvPr id="17" name="Titel 16"/>
          <p:cNvSpPr txBox="1">
            <a:spLocks noGrp="1"/>
          </p:cNvSpPr>
          <p:nvPr>
            <p:ph type="title"/>
          </p:nvPr>
        </p:nvSpPr>
        <p:spPr>
          <a:xfrm>
            <a:off x="457200" y="273597"/>
            <a:ext cx="8229243" cy="1144801"/>
          </a:xfrm>
          <a:prstGeom prst="rect">
            <a:avLst/>
          </a:prstGeom>
        </p:spPr>
        <p:txBody>
          <a:bodyPr lIns="0" tIns="0" rIns="0" bIns="0" anchor="ctr" anchorCtr="1"/>
          <a:lstStyle>
            <a:lvl1pPr algn="ctr" hangingPunct="0">
              <a:buNone/>
              <a:defRPr lang="de-DE" sz="4400" b="0" kern="1200">
                <a:cs typeface="Tahoma" pitchFamily="2"/>
              </a:defRPr>
            </a:lvl1pPr>
          </a:lstStyle>
          <a:p>
            <a:pPr lvl="0"/>
            <a:endParaRPr lang="de-DE"/>
          </a:p>
        </p:txBody>
      </p:sp>
      <p:sp>
        <p:nvSpPr>
          <p:cNvPr id="18" name="Textplatzhalter 17"/>
          <p:cNvSpPr txBox="1">
            <a:spLocks noGrp="1"/>
          </p:cNvSpPr>
          <p:nvPr>
            <p:ph type="body" idx="4294967295"/>
          </p:nvPr>
        </p:nvSpPr>
        <p:spPr>
          <a:xfrm>
            <a:off x="457200" y="1604515"/>
            <a:ext cx="8229243" cy="4525923"/>
          </a:xfrm>
          <a:prstGeom prst="rect">
            <a:avLst/>
          </a:prstGeom>
        </p:spPr>
        <p:txBody>
          <a:bodyPr lIns="0" tIns="0" rIns="0" bIns="0"/>
          <a:lstStyle>
            <a:lvl1pPr hangingPunct="0">
              <a:buNone/>
              <a:defRPr lang="de-DE"/>
            </a:lvl1pPr>
          </a:lstStyle>
          <a:p>
            <a:pPr lvl="0"/>
            <a:endParaRPr lang="de-DE"/>
          </a:p>
        </p:txBody>
      </p:sp>
      <p:sp>
        <p:nvSpPr>
          <p:cNvPr id="23" name="Textfeld 22"/>
          <p:cNvSpPr txBox="1"/>
          <p:nvPr userDrawn="1"/>
        </p:nvSpPr>
        <p:spPr>
          <a:xfrm>
            <a:off x="76200" y="6453336"/>
            <a:ext cx="8305800" cy="276999"/>
          </a:xfrm>
          <a:prstGeom prst="rect">
            <a:avLst/>
          </a:prstGeom>
          <a:solidFill>
            <a:srgbClr val="002060"/>
          </a:solid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bg1"/>
                </a:solidFill>
              </a:rPr>
              <a:t>Rainer Kuhlen – Wem gehört Wissen? - Master-Studiengang Informationswissenschaft  - Chur 2014</a:t>
            </a:r>
            <a:endParaRPr lang="de-DE" dirty="0">
              <a:solidFill>
                <a:schemeClr val="bg1"/>
              </a:solidFill>
            </a:endParaRPr>
          </a:p>
        </p:txBody>
      </p:sp>
      <p:sp>
        <p:nvSpPr>
          <p:cNvPr id="24" name="Textfeld 23"/>
          <p:cNvSpPr txBox="1"/>
          <p:nvPr userDrawn="1"/>
        </p:nvSpPr>
        <p:spPr>
          <a:xfrm>
            <a:off x="8534400" y="6400800"/>
            <a:ext cx="533400" cy="369332"/>
          </a:xfrm>
          <a:prstGeom prst="rect">
            <a:avLst/>
          </a:prstGeom>
          <a:noFill/>
        </p:spPr>
        <p:txBody>
          <a:bodyPr wrap="square" rtlCol="0">
            <a:spAutoFit/>
          </a:bodyPr>
          <a:lstStyle/>
          <a:p>
            <a:fld id="{04494C1F-A59A-4B17-BB4A-1B9757E5AE69}" type="slidenum">
              <a:rPr lang="de-DE" smtClean="0"/>
              <a:pPr/>
              <a:t>‹Nr.›</a:t>
            </a:fld>
            <a:endParaRPr lang="de-DE" dirty="0"/>
          </a:p>
        </p:txBody>
      </p:sp>
    </p:spTree>
  </p:cSld>
  <p:clrMapOvr>
    <a:masterClrMapping/>
  </p:clrMapOvr>
  <p:transition/>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B325BB0-CAFF-4E52-88E9-D5910D6B359C}" type="datetime1">
              <a:rPr lang="de-DE" smtClean="0"/>
              <a:pPr>
                <a:defRPr/>
              </a:pPr>
              <a:t>16.11.2014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21406AB-DEAC-425E-B709-5FFF8F9F588B}"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AA881B72-B7A1-419C-AB8C-8765FE1CE0DB}" type="datetime1">
              <a:rPr lang="de-DE" smtClean="0"/>
              <a:pPr>
                <a:defRPr/>
              </a:pPr>
              <a:t>16.11.2014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2C2BAC3-82A0-4D98-8E75-92BBB9AE5FC3}"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F23CA803-DAEE-4A31-A719-599CF24C02B4}" type="datetime1">
              <a:rPr lang="de-DE" smtClean="0"/>
              <a:pPr>
                <a:defRPr/>
              </a:pPr>
              <a:t>16.11.2014</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7AFC0CD-F3C3-4B38-BC4E-F86E78F8F2DD}"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D97E6879-5352-4B70-A0AA-A85A552D8B1D}" type="datetime1">
              <a:rPr lang="de-DE" smtClean="0"/>
              <a:pPr>
                <a:defRPr/>
              </a:pPr>
              <a:t>16.11.2014</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F759DCDE-5EFD-4193-8C8C-4841D54DE0AB}"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B755034B-5676-4183-BD1A-8C8D935D956B}" type="datetime1">
              <a:rPr lang="de-DE" smtClean="0"/>
              <a:pPr>
                <a:defRPr/>
              </a:pPr>
              <a:t>16.11.2014</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6B92DCE2-5A10-42E8-A178-BBA7043522F6}"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F6E5093F-FA3A-4280-B746-B4418DB472A1}" type="datetime1">
              <a:rPr lang="de-DE" smtClean="0"/>
              <a:pPr>
                <a:defRPr/>
              </a:pPr>
              <a:t>16.11.2014</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DE85CBC6-3605-4B25-888E-C26FAD7D8D80}"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B52FA5EF-2DA7-48E4-9CB7-B12C15BE0A74}" type="datetime1">
              <a:rPr lang="de-DE" smtClean="0"/>
              <a:pPr>
                <a:defRPr/>
              </a:pPr>
              <a:t>16.11.2014</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0EFB1B4-97D5-4BEB-A63B-CB8503C10CFD}"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E812314B-F17A-438E-8B83-C730302AF2AE}" type="datetime1">
              <a:rPr lang="de-DE" smtClean="0"/>
              <a:pPr>
                <a:defRPr/>
              </a:pPr>
              <a:t>16.11.2014</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1139545-90AC-47F1-88FF-AC23650E5C67}"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3075"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2EA0D89-C2EC-4AD9-84B0-F0508FD34A2A}" type="datetime1">
              <a:rPr lang="de-DE" smtClean="0"/>
              <a:pPr>
                <a:defRPr/>
              </a:pPr>
              <a:t>16.11.2014</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A0E4044-111C-4075-8526-14C15289BEF4}"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723"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4" r:id="rId12"/>
    <p:sldLayoutId id="2147483725" r:id="rId13"/>
    <p:sldLayoutId id="2147483732" r:id="rId14"/>
    <p:sldLayoutId id="2147483733"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4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wem-gehoert-wissen-032014.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1.xml"/><Relationship Id="rId7" Type="http://schemas.openxmlformats.org/officeDocument/2006/relationships/hyperlink" Target="http://creativecommons.org/licenses/by-sa/2.0/de/legalcode"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p:cNvSpPr>
          <p:nvPr/>
        </p:nvSpPr>
        <p:spPr>
          <a:xfrm>
            <a:off x="1835696" y="3861048"/>
            <a:ext cx="5400600" cy="1584176"/>
          </a:xfrm>
          <a:prstGeom prst="rect">
            <a:avLst/>
          </a:prstGeom>
          <a:solidFill>
            <a:schemeClr val="bg1">
              <a:lumMod val="85000"/>
            </a:schemeClr>
          </a:solidFill>
        </p:spPr>
        <p:txBody>
          <a:bodyPr anchor="ctr" anchorCtr="1"/>
          <a:lstStyle/>
          <a:p>
            <a:pPr lvl="0" algn="ctr" fontAlgn="auto">
              <a:spcBef>
                <a:spcPts val="500"/>
              </a:spcBef>
              <a:spcAft>
                <a:spcPts val="0"/>
              </a:spcAft>
              <a:defRPr/>
            </a:pPr>
            <a:r>
              <a:rPr lang="de-DE" sz="2400" b="1" dirty="0">
                <a:latin typeface="+mj-lt"/>
                <a:ea typeface="Arial Unicode MS" pitchFamily="34" charset="-128"/>
                <a:cs typeface="Arial" pitchFamily="34" charset="0"/>
              </a:rPr>
              <a:t>Rainer Kuhlen</a:t>
            </a:r>
            <a:br>
              <a:rPr lang="de-DE" sz="2400" b="1" dirty="0">
                <a:latin typeface="+mj-lt"/>
                <a:ea typeface="Arial Unicode MS" pitchFamily="34" charset="-128"/>
                <a:cs typeface="Arial" pitchFamily="34" charset="0"/>
              </a:rPr>
            </a:br>
            <a:r>
              <a:rPr lang="de-DE" sz="2400" b="1" dirty="0">
                <a:latin typeface="+mj-lt"/>
                <a:ea typeface="Arial Unicode MS" pitchFamily="34" charset="-128"/>
                <a:cs typeface="Arial" pitchFamily="34" charset="0"/>
              </a:rPr>
              <a:t>Fachbereich Informatik und </a:t>
            </a:r>
            <a:r>
              <a:rPr lang="de-DE" sz="2400" b="1" dirty="0" smtClean="0">
                <a:latin typeface="+mj-lt"/>
                <a:ea typeface="Arial Unicode MS" pitchFamily="34" charset="-128"/>
                <a:cs typeface="Arial" pitchFamily="34" charset="0"/>
              </a:rPr>
              <a:t>Informationswissenschaft</a:t>
            </a:r>
            <a:r>
              <a:rPr lang="de-DE" sz="2400" b="1" dirty="0">
                <a:latin typeface="+mj-lt"/>
                <a:ea typeface="Arial Unicode MS" pitchFamily="34" charset="-128"/>
                <a:cs typeface="Arial" pitchFamily="34" charset="0"/>
              </a:rPr>
              <a:t/>
            </a:r>
            <a:br>
              <a:rPr lang="de-DE" sz="2400" b="1" dirty="0">
                <a:latin typeface="+mj-lt"/>
                <a:ea typeface="Arial Unicode MS" pitchFamily="34" charset="-128"/>
                <a:cs typeface="Arial" pitchFamily="34" charset="0"/>
              </a:rPr>
            </a:br>
            <a:r>
              <a:rPr lang="de-DE" sz="2400" b="1" dirty="0">
                <a:latin typeface="+mj-lt"/>
                <a:ea typeface="Arial Unicode MS" pitchFamily="34" charset="-128"/>
                <a:cs typeface="Arial" pitchFamily="34" charset="0"/>
              </a:rPr>
              <a:t>Universität Konstanz</a:t>
            </a:r>
            <a:endParaRPr kumimoji="0" lang="en-US" sz="2400" b="1" i="0" u="none" strike="noStrike" kern="1200" cap="none" spc="0" normalizeH="0" baseline="0" noProof="0" dirty="0" smtClean="0">
              <a:ln>
                <a:noFill/>
              </a:ln>
              <a:effectLst/>
              <a:uLnTx/>
              <a:uFillTx/>
              <a:latin typeface="+mj-lt"/>
              <a:ea typeface="Arial Unicode MS" pitchFamily="34" charset="-128"/>
              <a:cs typeface="Arial" pitchFamily="34" charset="0"/>
            </a:endParaRPr>
          </a:p>
        </p:txBody>
      </p:sp>
      <p:sp>
        <p:nvSpPr>
          <p:cNvPr id="7" name="Pfeil nach rechts 6">
            <a:hlinkClick r:id="rId2" action="ppaction://hlinksldjump"/>
          </p:cNvPr>
          <p:cNvSpPr/>
          <p:nvPr/>
        </p:nvSpPr>
        <p:spPr bwMode="auto">
          <a:xfrm>
            <a:off x="7924800" y="6003778"/>
            <a:ext cx="685800" cy="593574"/>
          </a:xfrm>
          <a:prstGeom prst="rightArrow">
            <a:avLst/>
          </a:prstGeom>
          <a:solidFill>
            <a:schemeClr val="tx2">
              <a:lumMod val="75000"/>
            </a:schemeClr>
          </a:solidFill>
          <a:ln w="12700" cap="flat" cmpd="sng" algn="ctr">
            <a:solidFill>
              <a:schemeClr val="tx1"/>
            </a:solidFill>
            <a:prstDash val="solid"/>
            <a:round/>
            <a:headEnd type="none" w="med" len="med"/>
            <a:tailEnd type="none" w="med" len="med"/>
          </a:ln>
          <a:effectLst/>
        </p:spPr>
        <p:txBody>
          <a:bodyPr lIns="18000" tIns="10800" rIns="18000" bIns="10800" anchor="ctr">
            <a:spAutoFit/>
          </a:bodyPr>
          <a:lstStyle/>
          <a:p>
            <a:pPr algn="ctr" eaLnBrk="0" hangingPunct="0">
              <a:defRPr/>
            </a:pPr>
            <a:r>
              <a:rPr lang="de-DE" dirty="0" smtClean="0">
                <a:solidFill>
                  <a:schemeClr val="bg1"/>
                </a:solidFill>
                <a:latin typeface="+mj-lt"/>
              </a:rPr>
              <a:t>CC</a:t>
            </a:r>
            <a:endParaRPr lang="de-DE" dirty="0">
              <a:solidFill>
                <a:schemeClr val="bg1"/>
              </a:solidFill>
              <a:latin typeface="+mj-lt"/>
            </a:endParaRPr>
          </a:p>
        </p:txBody>
      </p:sp>
      <p:sp>
        <p:nvSpPr>
          <p:cNvPr id="9" name="Rechteck 8"/>
          <p:cNvSpPr/>
          <p:nvPr/>
        </p:nvSpPr>
        <p:spPr>
          <a:xfrm>
            <a:off x="0" y="116632"/>
            <a:ext cx="889248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pic>
        <p:nvPicPr>
          <p:cNvPr id="12" name="Picture 4"/>
          <p:cNvPicPr>
            <a:picLocks noChangeAspect="1" noChangeArrowheads="1"/>
          </p:cNvPicPr>
          <p:nvPr/>
        </p:nvPicPr>
        <p:blipFill>
          <a:blip r:embed="rId3" cstate="print"/>
          <a:srcRect/>
          <a:stretch>
            <a:fillRect/>
          </a:stretch>
        </p:blipFill>
        <p:spPr bwMode="auto">
          <a:xfrm>
            <a:off x="1331640" y="4653136"/>
            <a:ext cx="1417112" cy="1832416"/>
          </a:xfrm>
          <a:prstGeom prst="rect">
            <a:avLst/>
          </a:prstGeom>
          <a:noFill/>
          <a:ln w="9525">
            <a:noFill/>
            <a:miter lim="800000"/>
            <a:headEnd/>
            <a:tailEnd/>
          </a:ln>
        </p:spPr>
      </p:pic>
      <p:sp>
        <p:nvSpPr>
          <p:cNvPr id="14" name="Rechteck 13"/>
          <p:cNvSpPr/>
          <p:nvPr/>
        </p:nvSpPr>
        <p:spPr>
          <a:xfrm>
            <a:off x="8532440" y="6497960"/>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0" y="0"/>
            <a:ext cx="9144000" cy="21272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507711" y="2132856"/>
            <a:ext cx="2636289" cy="3930576"/>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0" y="2204864"/>
            <a:ext cx="1259632" cy="4095750"/>
          </a:xfrm>
          <a:prstGeom prst="rect">
            <a:avLst/>
          </a:prstGeom>
          <a:noFill/>
          <a:ln w="9525">
            <a:noFill/>
            <a:miter lim="800000"/>
            <a:headEnd/>
            <a:tailEnd/>
          </a:ln>
        </p:spPr>
      </p:pic>
      <p:sp>
        <p:nvSpPr>
          <p:cNvPr id="15" name="Textfeld 14"/>
          <p:cNvSpPr txBox="1"/>
          <p:nvPr/>
        </p:nvSpPr>
        <p:spPr>
          <a:xfrm>
            <a:off x="1835696" y="2348880"/>
            <a:ext cx="4608512" cy="1200329"/>
          </a:xfrm>
          <a:prstGeom prst="rect">
            <a:avLst/>
          </a:prstGeom>
          <a:noFill/>
        </p:spPr>
        <p:txBody>
          <a:bodyPr wrap="square" rtlCol="0">
            <a:spAutoFit/>
          </a:bodyPr>
          <a:lstStyle/>
          <a:p>
            <a:pPr algn="ctr"/>
            <a:r>
              <a:rPr lang="de-DE" sz="2400" b="1" i="1" dirty="0" smtClean="0">
                <a:latin typeface="+mn-lt"/>
              </a:rPr>
              <a:t>Informationswissenschaft - herausgefordert durch Markt, Recht, Technologie und Ethik</a:t>
            </a:r>
            <a:endParaRPr lang="en-US" sz="2400" b="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95536" y="764704"/>
            <a:ext cx="8280920" cy="54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p:cNvSpPr txBox="1"/>
          <p:nvPr/>
        </p:nvSpPr>
        <p:spPr>
          <a:xfrm>
            <a:off x="1357313" y="1285875"/>
            <a:ext cx="5715000" cy="738188"/>
          </a:xfrm>
          <a:prstGeom prst="rect">
            <a:avLst/>
          </a:prstGeom>
          <a:noFill/>
        </p:spPr>
        <p:txBody>
          <a:bodyPr>
            <a:spAutoFit/>
          </a:bodyPr>
          <a:lstStyle/>
          <a:p>
            <a:pPr algn="ctr">
              <a:defRPr/>
            </a:pPr>
            <a:r>
              <a:rPr lang="de-DE" sz="2400" b="1" dirty="0">
                <a:latin typeface="+mn-lt"/>
              </a:rPr>
              <a:t>Wissen gehört jedem, der es produziert hat</a:t>
            </a:r>
          </a:p>
          <a:p>
            <a:pPr algn="ctr">
              <a:defRPr/>
            </a:pPr>
            <a:endParaRPr lang="de-DE" dirty="0">
              <a:latin typeface="+mn-lt"/>
            </a:endParaRPr>
          </a:p>
        </p:txBody>
      </p:sp>
      <p:sp>
        <p:nvSpPr>
          <p:cNvPr id="6" name="Textfeld 5"/>
          <p:cNvSpPr txBox="1"/>
          <p:nvPr/>
        </p:nvSpPr>
        <p:spPr>
          <a:xfrm>
            <a:off x="1357313" y="2357438"/>
            <a:ext cx="5715000" cy="2215991"/>
          </a:xfrm>
          <a:prstGeom prst="rect">
            <a:avLst/>
          </a:prstGeom>
          <a:noFill/>
        </p:spPr>
        <p:txBody>
          <a:bodyPr>
            <a:spAutoFit/>
          </a:bodyPr>
          <a:lstStyle/>
          <a:p>
            <a:pPr algn="ctr">
              <a:defRPr/>
            </a:pPr>
            <a:r>
              <a:rPr lang="de-DE" sz="2400" dirty="0">
                <a:latin typeface="+mn-lt"/>
              </a:rPr>
              <a:t>a</a:t>
            </a:r>
            <a:r>
              <a:rPr lang="de-DE" sz="2400" dirty="0" smtClean="0">
                <a:latin typeface="+mn-lt"/>
              </a:rPr>
              <a:t>ber</a:t>
            </a:r>
            <a:br>
              <a:rPr lang="de-DE" sz="2400" dirty="0" smtClean="0">
                <a:latin typeface="+mn-lt"/>
              </a:rPr>
            </a:br>
            <a:r>
              <a:rPr lang="de-DE" sz="2400" dirty="0" smtClean="0">
                <a:latin typeface="+mn-lt"/>
              </a:rPr>
              <a:t/>
            </a:r>
            <a:br>
              <a:rPr lang="de-DE" sz="2400" dirty="0" smtClean="0">
                <a:latin typeface="+mn-lt"/>
              </a:rPr>
            </a:br>
            <a:r>
              <a:rPr lang="de-DE" sz="2400" dirty="0" smtClean="0">
                <a:latin typeface="+mn-lt"/>
              </a:rPr>
              <a:t>nur so lange, wie er es sozusagen als kognitive Struktur bei sich behält </a:t>
            </a:r>
            <a:br>
              <a:rPr lang="de-DE" sz="2400" dirty="0" smtClean="0">
                <a:latin typeface="+mn-lt"/>
              </a:rPr>
            </a:br>
            <a:r>
              <a:rPr lang="de-DE" sz="2400" dirty="0" smtClean="0">
                <a:latin typeface="+mn-lt"/>
              </a:rPr>
              <a:t>- sobald ……</a:t>
            </a:r>
            <a:endParaRPr lang="de-DE" sz="2400" dirty="0">
              <a:latin typeface="+mn-lt"/>
            </a:endParaRPr>
          </a:p>
          <a:p>
            <a:pPr algn="ctr">
              <a:defRPr/>
            </a:pPr>
            <a:endParaRPr lang="de-DE" dirty="0">
              <a:latin typeface="+mn-lt"/>
            </a:endParaRPr>
          </a:p>
        </p:txBody>
      </p:sp>
      <p:grpSp>
        <p:nvGrpSpPr>
          <p:cNvPr id="2" name="Gruppieren 7"/>
          <p:cNvGrpSpPr/>
          <p:nvPr/>
        </p:nvGrpSpPr>
        <p:grpSpPr>
          <a:xfrm>
            <a:off x="4716016" y="4437112"/>
            <a:ext cx="4130824" cy="523220"/>
            <a:chOff x="4716016" y="4221088"/>
            <a:chExt cx="4130824" cy="523220"/>
          </a:xfrm>
        </p:grpSpPr>
        <p:sp>
          <p:nvSpPr>
            <p:cNvPr id="4" name="Textfeld 3"/>
            <p:cNvSpPr txBox="1"/>
            <p:nvPr/>
          </p:nvSpPr>
          <p:spPr>
            <a:xfrm>
              <a:off x="4716016" y="4221088"/>
              <a:ext cx="4130824" cy="523220"/>
            </a:xfrm>
            <a:prstGeom prst="rect">
              <a:avLst/>
            </a:prstGeom>
            <a:noFill/>
          </p:spPr>
          <p:txBody>
            <a:bodyPr wrap="square">
              <a:spAutoFit/>
            </a:bodyPr>
            <a:lstStyle/>
            <a:p>
              <a:pPr algn="ctr">
                <a:defRPr/>
              </a:pPr>
              <a:r>
                <a:rPr lang="de-DE" sz="2800" b="1" dirty="0" smtClean="0">
                  <a:latin typeface="+mn-lt"/>
                </a:rPr>
                <a:t>Jefferson</a:t>
              </a:r>
              <a:endParaRPr lang="de-DE" sz="2800" dirty="0">
                <a:latin typeface="+mn-lt"/>
              </a:endParaRPr>
            </a:p>
          </p:txBody>
        </p:sp>
        <p:sp>
          <p:nvSpPr>
            <p:cNvPr id="7" name="Pfeil nach rechts 6">
              <a:hlinkClick r:id="rId2" action="ppaction://hlinkpres?slideindex=8&amp;slidetitle=Folie 8"/>
            </p:cNvPr>
            <p:cNvSpPr/>
            <p:nvPr/>
          </p:nvSpPr>
          <p:spPr>
            <a:xfrm>
              <a:off x="4932040" y="4293096"/>
              <a:ext cx="720080"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23528" y="692696"/>
            <a:ext cx="8532440" cy="5184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p:cNvSpPr txBox="1"/>
          <p:nvPr/>
        </p:nvSpPr>
        <p:spPr>
          <a:xfrm>
            <a:off x="1000125" y="1214438"/>
            <a:ext cx="7000875" cy="589072"/>
          </a:xfrm>
          <a:prstGeom prst="rect">
            <a:avLst/>
          </a:prstGeom>
          <a:noFill/>
        </p:spPr>
        <p:txBody>
          <a:bodyPr>
            <a:spAutoFit/>
          </a:bodyPr>
          <a:lstStyle/>
          <a:p>
            <a:pPr algn="ctr">
              <a:lnSpc>
                <a:spcPct val="150000"/>
              </a:lnSpc>
              <a:defRPr/>
            </a:pPr>
            <a:r>
              <a:rPr lang="de-DE" sz="2400" b="1" dirty="0">
                <a:latin typeface="+mn-lt"/>
              </a:rPr>
              <a:t>Wissen gehört niemandem exklusiv. </a:t>
            </a:r>
          </a:p>
        </p:txBody>
      </p:sp>
      <p:sp>
        <p:nvSpPr>
          <p:cNvPr id="3" name="Textfeld 2"/>
          <p:cNvSpPr txBox="1"/>
          <p:nvPr/>
        </p:nvSpPr>
        <p:spPr>
          <a:xfrm>
            <a:off x="1071563" y="2214563"/>
            <a:ext cx="7000875" cy="1477328"/>
          </a:xfrm>
          <a:prstGeom prst="rect">
            <a:avLst/>
          </a:prstGeom>
          <a:noFill/>
        </p:spPr>
        <p:txBody>
          <a:bodyPr>
            <a:spAutoFit/>
          </a:bodyPr>
          <a:lstStyle/>
          <a:p>
            <a:pPr algn="ctr">
              <a:lnSpc>
                <a:spcPct val="150000"/>
              </a:lnSpc>
              <a:defRPr/>
            </a:pPr>
            <a:r>
              <a:rPr lang="de-DE" sz="2000" dirty="0">
                <a:latin typeface="+mn-lt"/>
              </a:rPr>
              <a:t>Entsprechend der berühmten Formulierung von Thomas Jefferson gehört Wissen, einmal, in welcher medialen Gestalt auch immer, </a:t>
            </a:r>
            <a:r>
              <a:rPr lang="de-DE" sz="2000" b="1" dirty="0">
                <a:latin typeface="+mn-lt"/>
              </a:rPr>
              <a:t>in die Welt gesetzt</a:t>
            </a:r>
            <a:r>
              <a:rPr lang="de-DE" sz="2000" dirty="0">
                <a:latin typeface="+mn-lt"/>
              </a:rPr>
              <a:t>, </a:t>
            </a:r>
            <a:r>
              <a:rPr lang="de-DE" sz="2000" b="1" dirty="0">
                <a:latin typeface="+mn-lt"/>
              </a:rPr>
              <a:t>niemandem und damit allen</a:t>
            </a:r>
            <a:r>
              <a:rPr lang="de-DE" sz="2000" dirty="0">
                <a:latin typeface="+mn-lt"/>
              </a:rPr>
              <a:t>.</a:t>
            </a:r>
          </a:p>
        </p:txBody>
      </p:sp>
      <p:pic>
        <p:nvPicPr>
          <p:cNvPr id="5" name="Picture 2"/>
          <p:cNvPicPr>
            <a:picLocks noChangeAspect="1" noChangeArrowheads="1"/>
          </p:cNvPicPr>
          <p:nvPr/>
        </p:nvPicPr>
        <p:blipFill>
          <a:blip r:embed="rId2" cstate="print"/>
          <a:srcRect/>
          <a:stretch>
            <a:fillRect/>
          </a:stretch>
        </p:blipFill>
        <p:spPr bwMode="auto">
          <a:xfrm>
            <a:off x="1081568" y="3933056"/>
            <a:ext cx="7378864" cy="18722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07504" y="144016"/>
            <a:ext cx="8964488" cy="6021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26" name="Picture 2"/>
          <p:cNvPicPr>
            <a:picLocks noChangeAspect="1" noChangeArrowheads="1"/>
          </p:cNvPicPr>
          <p:nvPr/>
        </p:nvPicPr>
        <p:blipFill>
          <a:blip r:embed="rId2" cstate="print"/>
          <a:srcRect/>
          <a:stretch>
            <a:fillRect/>
          </a:stretch>
        </p:blipFill>
        <p:spPr bwMode="auto">
          <a:xfrm>
            <a:off x="928688" y="1071563"/>
            <a:ext cx="6908800" cy="1281112"/>
          </a:xfrm>
          <a:prstGeom prst="rect">
            <a:avLst/>
          </a:prstGeom>
          <a:noFill/>
          <a:ln w="9525">
            <a:noFill/>
            <a:miter lim="800000"/>
            <a:headEnd/>
            <a:tailEnd/>
          </a:ln>
        </p:spPr>
      </p:pic>
      <p:sp>
        <p:nvSpPr>
          <p:cNvPr id="52227" name="Textfeld 2"/>
          <p:cNvSpPr txBox="1">
            <a:spLocks noChangeArrowheads="1"/>
          </p:cNvSpPr>
          <p:nvPr/>
        </p:nvSpPr>
        <p:spPr bwMode="auto">
          <a:xfrm>
            <a:off x="357188" y="2571750"/>
            <a:ext cx="8501062" cy="3540125"/>
          </a:xfrm>
          <a:prstGeom prst="rect">
            <a:avLst/>
          </a:prstGeom>
          <a:noFill/>
          <a:ln w="9525">
            <a:noFill/>
            <a:miter lim="800000"/>
            <a:headEnd/>
            <a:tailEnd/>
          </a:ln>
        </p:spPr>
        <p:txBody>
          <a:bodyPr>
            <a:spAutoFit/>
          </a:bodyPr>
          <a:lstStyle/>
          <a:p>
            <a:pPr algn="ctr"/>
            <a:r>
              <a:rPr lang="en-US" sz="2000"/>
              <a:t>If nature has made any one thing less susceptible than all others of exclusive property, it is the action of the thinking power called an idea, which an individual may exclusively possess as long as he keeps it to himself; </a:t>
            </a:r>
            <a:r>
              <a:rPr lang="en-US" sz="2400" b="1"/>
              <a:t>but the moment it is divulged, it forces itself into the possession of every one</a:t>
            </a:r>
            <a:r>
              <a:rPr lang="en-US" sz="2000"/>
              <a:t>, and the receiver cannot dispossess himself of it. Its peculiar character, too, is that no one possesses the less, because every other possesses the whole of it. </a:t>
            </a:r>
            <a:r>
              <a:rPr lang="en-US" sz="2400" b="1"/>
              <a:t>He who receives an idea from me, receives instruction himself without lessening mine; as he who lights his taper at mine, receives light without darkening me. </a:t>
            </a:r>
            <a:endParaRPr lang="de-DE" sz="24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07504" y="144016"/>
            <a:ext cx="8964488"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250" name="Picture 2"/>
          <p:cNvPicPr>
            <a:picLocks noChangeAspect="1" noChangeArrowheads="1"/>
          </p:cNvPicPr>
          <p:nvPr/>
        </p:nvPicPr>
        <p:blipFill>
          <a:blip r:embed="rId2" cstate="print"/>
          <a:srcRect/>
          <a:stretch>
            <a:fillRect/>
          </a:stretch>
        </p:blipFill>
        <p:spPr bwMode="auto">
          <a:xfrm>
            <a:off x="928688" y="1071563"/>
            <a:ext cx="6908800" cy="1281112"/>
          </a:xfrm>
          <a:prstGeom prst="rect">
            <a:avLst/>
          </a:prstGeom>
          <a:noFill/>
          <a:ln w="9525">
            <a:noFill/>
            <a:miter lim="800000"/>
            <a:headEnd/>
            <a:tailEnd/>
          </a:ln>
        </p:spPr>
      </p:pic>
      <p:sp>
        <p:nvSpPr>
          <p:cNvPr id="53251" name="Textfeld 2"/>
          <p:cNvSpPr txBox="1">
            <a:spLocks noChangeArrowheads="1"/>
          </p:cNvSpPr>
          <p:nvPr/>
        </p:nvSpPr>
        <p:spPr bwMode="auto">
          <a:xfrm>
            <a:off x="428625" y="1785938"/>
            <a:ext cx="8501063" cy="4647426"/>
          </a:xfrm>
          <a:prstGeom prst="rect">
            <a:avLst/>
          </a:prstGeom>
          <a:solidFill>
            <a:schemeClr val="bg1"/>
          </a:solidFill>
          <a:ln w="9525">
            <a:noFill/>
            <a:miter lim="800000"/>
            <a:headEnd/>
            <a:tailEnd/>
          </a:ln>
        </p:spPr>
        <p:txBody>
          <a:bodyPr>
            <a:spAutoFit/>
          </a:bodyPr>
          <a:lstStyle/>
          <a:p>
            <a:pPr algn="ctr"/>
            <a:r>
              <a:rPr lang="en-US" sz="2000" dirty="0"/>
              <a:t>That </a:t>
            </a:r>
            <a:r>
              <a:rPr lang="en-US" sz="2400" b="1" dirty="0"/>
              <a:t>ideas</a:t>
            </a:r>
            <a:r>
              <a:rPr lang="en-US" sz="2000" dirty="0"/>
              <a:t> should freely spread from one to another over the globe, for the moral and mutual instruction of man, and improvement of his condition, seems to have been peculiarly and benevolently designed by nature, when she made them, like </a:t>
            </a:r>
            <a:r>
              <a:rPr lang="en-US" sz="2400" b="1" dirty="0"/>
              <a:t>fire</a:t>
            </a:r>
            <a:r>
              <a:rPr lang="en-US" sz="2000" dirty="0"/>
              <a:t>, expansible over all space, without lessening their density in any point, and like the </a:t>
            </a:r>
            <a:r>
              <a:rPr lang="en-US" sz="2400" b="1" dirty="0"/>
              <a:t>air</a:t>
            </a:r>
            <a:r>
              <a:rPr lang="en-US" sz="2000" dirty="0"/>
              <a:t> in which we breathe, move, and have our physical being, incapable of confinement or exclusive appropriation. </a:t>
            </a:r>
            <a:r>
              <a:rPr lang="en-US" sz="2400" b="1" dirty="0"/>
              <a:t>Inventions then cannot, in nature, be a subject of property</a:t>
            </a:r>
            <a:r>
              <a:rPr lang="en-US" sz="2000" dirty="0"/>
              <a:t>. </a:t>
            </a:r>
            <a:r>
              <a:rPr lang="en-US" sz="2000" dirty="0" smtClean="0"/>
              <a:t/>
            </a:r>
            <a:br>
              <a:rPr lang="en-US" sz="2000" dirty="0" smtClean="0"/>
            </a:br>
            <a:r>
              <a:rPr lang="en-US" sz="2400" b="1" dirty="0" smtClean="0"/>
              <a:t>Society </a:t>
            </a:r>
            <a:r>
              <a:rPr lang="en-US" sz="2400" b="1" dirty="0"/>
              <a:t>may give an exclusive right to the profits arising from them</a:t>
            </a:r>
            <a:r>
              <a:rPr lang="en-US" sz="2000" dirty="0"/>
              <a:t>, as an encouragement to men to pursue ideas which may produce utility, but </a:t>
            </a:r>
            <a:r>
              <a:rPr lang="en-US" sz="2400" b="1" dirty="0"/>
              <a:t>this may or may not be done, according to the will and convenience of the society</a:t>
            </a:r>
            <a:r>
              <a:rPr lang="en-US" sz="2000" dirty="0"/>
              <a:t>, without claim or complaint from any body.</a:t>
            </a:r>
            <a:endParaRPr lang="de-DE"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107504" y="144016"/>
            <a:ext cx="8964488"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6" name="Textfeld 5"/>
          <p:cNvSpPr txBox="1"/>
          <p:nvPr/>
        </p:nvSpPr>
        <p:spPr>
          <a:xfrm>
            <a:off x="395536" y="1182236"/>
            <a:ext cx="2952328" cy="461665"/>
          </a:xfrm>
          <a:prstGeom prst="rect">
            <a:avLst/>
          </a:prstGeom>
          <a:solidFill>
            <a:schemeClr val="bg1"/>
          </a:solidFill>
        </p:spPr>
        <p:txBody>
          <a:bodyPr wrap="square" rtlCol="0">
            <a:spAutoFit/>
          </a:bodyPr>
          <a:lstStyle/>
          <a:p>
            <a:r>
              <a:rPr lang="en-US" sz="2400" dirty="0" err="1" smtClean="0">
                <a:solidFill>
                  <a:srgbClr val="002060"/>
                </a:solidFill>
                <a:latin typeface="+mn-lt"/>
              </a:rPr>
              <a:t>Wem</a:t>
            </a:r>
            <a:r>
              <a:rPr lang="en-US" sz="2400" dirty="0" smtClean="0">
                <a:solidFill>
                  <a:srgbClr val="002060"/>
                </a:solidFill>
                <a:latin typeface="+mn-lt"/>
              </a:rPr>
              <a:t> </a:t>
            </a:r>
            <a:r>
              <a:rPr lang="en-US" sz="2400" dirty="0" err="1" smtClean="0">
                <a:solidFill>
                  <a:srgbClr val="002060"/>
                </a:solidFill>
                <a:latin typeface="+mn-lt"/>
              </a:rPr>
              <a:t>gehört</a:t>
            </a:r>
            <a:r>
              <a:rPr lang="en-US" sz="2400" dirty="0" smtClean="0">
                <a:solidFill>
                  <a:srgbClr val="002060"/>
                </a:solidFill>
                <a:latin typeface="+mn-lt"/>
              </a:rPr>
              <a:t> Wissen?</a:t>
            </a:r>
            <a:endParaRPr lang="en-US" sz="2400" dirty="0">
              <a:solidFill>
                <a:srgbClr val="002060"/>
              </a:solidFill>
              <a:latin typeface="+mn-lt"/>
            </a:endParaRPr>
          </a:p>
        </p:txBody>
      </p:sp>
      <p:sp>
        <p:nvSpPr>
          <p:cNvPr id="9" name="Textfeld 8"/>
          <p:cNvSpPr txBox="1"/>
          <p:nvPr/>
        </p:nvSpPr>
        <p:spPr>
          <a:xfrm>
            <a:off x="323528" y="3501008"/>
            <a:ext cx="2952328" cy="1569660"/>
          </a:xfrm>
          <a:prstGeom prst="rect">
            <a:avLst/>
          </a:prstGeom>
          <a:solidFill>
            <a:schemeClr val="bg1"/>
          </a:solidFill>
        </p:spPr>
        <p:txBody>
          <a:bodyPr wrap="square" rtlCol="0">
            <a:spAutoFit/>
          </a:bodyPr>
          <a:lstStyle/>
          <a:p>
            <a:pPr algn="ctr"/>
            <a:r>
              <a:rPr lang="en-US" sz="2400" dirty="0" err="1" smtClean="0">
                <a:solidFill>
                  <a:srgbClr val="002060"/>
                </a:solidFill>
                <a:latin typeface="+mn-lt"/>
              </a:rPr>
              <a:t>Wer</a:t>
            </a:r>
            <a:r>
              <a:rPr lang="en-US" sz="2400" dirty="0" smtClean="0">
                <a:solidFill>
                  <a:srgbClr val="002060"/>
                </a:solidFill>
                <a:latin typeface="+mn-lt"/>
              </a:rPr>
              <a:t> </a:t>
            </a:r>
            <a:r>
              <a:rPr lang="en-US" sz="2400" dirty="0" err="1" smtClean="0">
                <a:solidFill>
                  <a:srgbClr val="002060"/>
                </a:solidFill>
                <a:latin typeface="+mn-lt"/>
              </a:rPr>
              <a:t>kontrolliert</a:t>
            </a:r>
            <a:r>
              <a:rPr lang="en-US" sz="2400" dirty="0" smtClean="0">
                <a:solidFill>
                  <a:srgbClr val="002060"/>
                </a:solidFill>
                <a:latin typeface="+mn-lt"/>
              </a:rPr>
              <a:t>/ </a:t>
            </a:r>
            <a:r>
              <a:rPr lang="en-US" sz="2400" dirty="0" err="1" smtClean="0">
                <a:solidFill>
                  <a:srgbClr val="002060"/>
                </a:solidFill>
                <a:latin typeface="+mn-lt"/>
              </a:rPr>
              <a:t>reguliert</a:t>
            </a:r>
            <a:r>
              <a:rPr lang="en-US" sz="2400" dirty="0" smtClean="0">
                <a:solidFill>
                  <a:srgbClr val="002060"/>
                </a:solidFill>
                <a:latin typeface="+mn-lt"/>
              </a:rPr>
              <a:t> </a:t>
            </a:r>
            <a:r>
              <a:rPr lang="en-US" sz="2400" dirty="0" err="1" smtClean="0">
                <a:solidFill>
                  <a:srgbClr val="002060"/>
                </a:solidFill>
                <a:latin typeface="+mn-lt"/>
              </a:rPr>
              <a:t>Zugriff</a:t>
            </a:r>
            <a:r>
              <a:rPr lang="en-US" sz="2400" dirty="0" smtClean="0">
                <a:solidFill>
                  <a:srgbClr val="002060"/>
                </a:solidFill>
                <a:latin typeface="+mn-lt"/>
              </a:rPr>
              <a:t> und </a:t>
            </a:r>
            <a:r>
              <a:rPr lang="en-US" sz="2400" dirty="0" err="1" smtClean="0">
                <a:solidFill>
                  <a:srgbClr val="002060"/>
                </a:solidFill>
                <a:latin typeface="+mn-lt"/>
              </a:rPr>
              <a:t>Nutzung</a:t>
            </a:r>
            <a:r>
              <a:rPr lang="en-US" sz="2400" dirty="0" smtClean="0">
                <a:solidFill>
                  <a:srgbClr val="002060"/>
                </a:solidFill>
                <a:latin typeface="+mn-lt"/>
              </a:rPr>
              <a:t> von Information</a:t>
            </a:r>
            <a:endParaRPr lang="en-US" sz="2400" dirty="0">
              <a:solidFill>
                <a:srgbClr val="002060"/>
              </a:solidFill>
              <a:latin typeface="+mn-lt"/>
            </a:endParaRPr>
          </a:p>
        </p:txBody>
      </p:sp>
      <p:sp>
        <p:nvSpPr>
          <p:cNvPr id="10" name="Textfeld 4"/>
          <p:cNvSpPr/>
          <p:nvPr/>
        </p:nvSpPr>
        <p:spPr>
          <a:xfrm>
            <a:off x="3707904" y="1493402"/>
            <a:ext cx="4968552" cy="150355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90004" tIns="46798" rIns="90004" bIns="46798"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2000" b="1" kern="0" dirty="0" smtClean="0">
                <a:solidFill>
                  <a:srgbClr val="002060"/>
                </a:solidFill>
                <a:latin typeface="Calibri" pitchFamily="34"/>
                <a:ea typeface="Arial Unicode MS" pitchFamily="2"/>
                <a:cs typeface="Tahoma" pitchFamily="2"/>
              </a:rPr>
              <a:t>Wissen selber – Ideen, Fakten, Theorien, … Daten (??) – sind nicht „eigentumsfähig“, auch nicht durch Urheberrecht geschützt</a:t>
            </a:r>
            <a:endParaRPr lang="de-DE" sz="2000" b="1" kern="0" dirty="0">
              <a:solidFill>
                <a:srgbClr val="002060"/>
              </a:solidFill>
              <a:latin typeface="Calibri" pitchFamily="34"/>
              <a:ea typeface="Arial Unicode MS" pitchFamily="2"/>
              <a:cs typeface="Tahoma" pitchFamily="2"/>
            </a:endParaRPr>
          </a:p>
        </p:txBody>
      </p:sp>
      <p:sp>
        <p:nvSpPr>
          <p:cNvPr id="11" name="Textfeld 10"/>
          <p:cNvSpPr txBox="1"/>
          <p:nvPr/>
        </p:nvSpPr>
        <p:spPr>
          <a:xfrm>
            <a:off x="755576" y="2199347"/>
            <a:ext cx="2016224" cy="461665"/>
          </a:xfrm>
          <a:prstGeom prst="rect">
            <a:avLst/>
          </a:prstGeom>
          <a:solidFill>
            <a:schemeClr val="bg1">
              <a:lumMod val="85000"/>
            </a:schemeClr>
          </a:solidFill>
        </p:spPr>
        <p:txBody>
          <a:bodyPr wrap="square" rtlCol="0" anchor="ctr">
            <a:spAutoFit/>
          </a:bodyPr>
          <a:lstStyle/>
          <a:p>
            <a:pPr algn="ctr"/>
            <a:r>
              <a:rPr lang="en-US" sz="2400" dirty="0" err="1" smtClean="0">
                <a:solidFill>
                  <a:srgbClr val="002060"/>
                </a:solidFill>
                <a:latin typeface="+mn-lt"/>
              </a:rPr>
              <a:t>Falsche</a:t>
            </a:r>
            <a:r>
              <a:rPr lang="en-US" sz="2400" dirty="0" smtClean="0">
                <a:solidFill>
                  <a:srgbClr val="002060"/>
                </a:solidFill>
                <a:latin typeface="+mn-lt"/>
              </a:rPr>
              <a:t> </a:t>
            </a:r>
            <a:r>
              <a:rPr lang="en-US" sz="2400" dirty="0" err="1" smtClean="0">
                <a:solidFill>
                  <a:srgbClr val="002060"/>
                </a:solidFill>
                <a:latin typeface="+mn-lt"/>
              </a:rPr>
              <a:t>Frage</a:t>
            </a:r>
            <a:endParaRPr lang="en-US" dirty="0">
              <a:solidFill>
                <a:srgbClr val="002060"/>
              </a:solidFill>
            </a:endParaRPr>
          </a:p>
        </p:txBody>
      </p:sp>
      <p:sp>
        <p:nvSpPr>
          <p:cNvPr id="12" name="Pfeil nach unten 11"/>
          <p:cNvSpPr/>
          <p:nvPr/>
        </p:nvSpPr>
        <p:spPr>
          <a:xfrm>
            <a:off x="1619672" y="2924944"/>
            <a:ext cx="432048" cy="57606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3" name="Rectangle 3"/>
          <p:cNvSpPr>
            <a:spLocks noChangeArrowheads="1"/>
          </p:cNvSpPr>
          <p:nvPr/>
        </p:nvSpPr>
        <p:spPr bwMode="auto">
          <a:xfrm>
            <a:off x="107504" y="5229200"/>
            <a:ext cx="7620000" cy="1200329"/>
          </a:xfrm>
          <a:prstGeom prst="rect">
            <a:avLst/>
          </a:prstGeom>
          <a:solidFill>
            <a:srgbClr val="E9E9E9"/>
          </a:solidFill>
          <a:ln w="12700">
            <a:noFill/>
            <a:miter lim="800000"/>
            <a:headEnd type="none" w="sm" len="sm"/>
            <a:tailEnd type="none" w="sm" len="sm"/>
          </a:ln>
        </p:spPr>
        <p:txBody>
          <a:bodyPr>
            <a:spAutoFit/>
          </a:bodyPr>
          <a:lstStyle/>
          <a:p>
            <a:pPr algn="ctr">
              <a:lnSpc>
                <a:spcPct val="150000"/>
              </a:lnSpc>
              <a:buFont typeface="Wingdings" pitchFamily="2" charset="2"/>
              <a:buNone/>
            </a:pPr>
            <a:r>
              <a:rPr lang="de-DE" sz="2400" dirty="0">
                <a:solidFill>
                  <a:srgbClr val="002060"/>
                </a:solidFill>
                <a:latin typeface="+mn-lt"/>
                <a:cs typeface="Times New Roman" pitchFamily="18" charset="0"/>
              </a:rPr>
              <a:t>Verfügbar ist </a:t>
            </a:r>
            <a:r>
              <a:rPr lang="de-DE" sz="2400" b="1" dirty="0">
                <a:solidFill>
                  <a:srgbClr val="002060"/>
                </a:solidFill>
                <a:latin typeface="+mn-lt"/>
                <a:cs typeface="Times New Roman" pitchFamily="18" charset="0"/>
              </a:rPr>
              <a:t>Wissen</a:t>
            </a:r>
            <a:r>
              <a:rPr lang="de-DE" sz="2400" dirty="0">
                <a:solidFill>
                  <a:srgbClr val="002060"/>
                </a:solidFill>
                <a:latin typeface="+mn-lt"/>
                <a:cs typeface="Times New Roman" pitchFamily="18" charset="0"/>
              </a:rPr>
              <a:t> </a:t>
            </a:r>
            <a:r>
              <a:rPr lang="de-DE" sz="2400" dirty="0" smtClean="0">
                <a:solidFill>
                  <a:srgbClr val="002060"/>
                </a:solidFill>
                <a:latin typeface="+mn-lt"/>
                <a:cs typeface="Times New Roman" pitchFamily="18" charset="0"/>
              </a:rPr>
              <a:t>nur </a:t>
            </a:r>
            <a:r>
              <a:rPr lang="de-DE" sz="2400" dirty="0">
                <a:solidFill>
                  <a:srgbClr val="002060"/>
                </a:solidFill>
                <a:latin typeface="+mn-lt"/>
                <a:cs typeface="Times New Roman" pitchFamily="18" charset="0"/>
              </a:rPr>
              <a:t>dann, wenn man Zugriff auf die </a:t>
            </a:r>
            <a:r>
              <a:rPr lang="de-DE" sz="2400" b="1" dirty="0">
                <a:solidFill>
                  <a:srgbClr val="002060"/>
                </a:solidFill>
                <a:latin typeface="+mn-lt"/>
                <a:cs typeface="Times New Roman" pitchFamily="18" charset="0"/>
              </a:rPr>
              <a:t>Wissen repräsentierenden Informationsprodukte </a:t>
            </a:r>
            <a:r>
              <a:rPr lang="de-DE" sz="2400" dirty="0">
                <a:solidFill>
                  <a:srgbClr val="002060"/>
                </a:solidFill>
                <a:latin typeface="+mn-lt"/>
                <a:cs typeface="Times New Roman" pitchFamily="18" charset="0"/>
              </a:rPr>
              <a:t>hat. </a:t>
            </a:r>
            <a:endParaRPr lang="de-DE" sz="2400" dirty="0">
              <a:solidFill>
                <a:srgbClr val="002060"/>
              </a:solidFill>
              <a:latin typeface="+mn-lt"/>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9" name="Textfeld 8"/>
          <p:cNvSpPr txBox="1"/>
          <p:nvPr/>
        </p:nvSpPr>
        <p:spPr>
          <a:xfrm>
            <a:off x="395536" y="3140968"/>
            <a:ext cx="2952328" cy="1015663"/>
          </a:xfrm>
          <a:prstGeom prst="rect">
            <a:avLst/>
          </a:prstGeom>
          <a:solidFill>
            <a:schemeClr val="bg1"/>
          </a:solidFill>
        </p:spPr>
        <p:txBody>
          <a:bodyPr wrap="square" rtlCol="0">
            <a:spAutoFit/>
          </a:bodyPr>
          <a:lstStyle/>
          <a:p>
            <a:pPr algn="ctr"/>
            <a:r>
              <a:rPr lang="en-US" sz="2000" dirty="0" err="1" smtClean="0">
                <a:solidFill>
                  <a:srgbClr val="002060"/>
                </a:solidFill>
                <a:latin typeface="+mn-lt"/>
              </a:rPr>
              <a:t>Wer</a:t>
            </a:r>
            <a:r>
              <a:rPr lang="en-US" sz="2000" dirty="0" smtClean="0">
                <a:solidFill>
                  <a:srgbClr val="002060"/>
                </a:solidFill>
                <a:latin typeface="+mn-lt"/>
              </a:rPr>
              <a:t> </a:t>
            </a:r>
            <a:r>
              <a:rPr lang="en-US" sz="2000" dirty="0" err="1" smtClean="0">
                <a:solidFill>
                  <a:srgbClr val="002060"/>
                </a:solidFill>
                <a:latin typeface="+mn-lt"/>
              </a:rPr>
              <a:t>kontrolliert</a:t>
            </a:r>
            <a:r>
              <a:rPr lang="en-US" sz="2000" dirty="0" smtClean="0">
                <a:solidFill>
                  <a:srgbClr val="002060"/>
                </a:solidFill>
                <a:latin typeface="+mn-lt"/>
              </a:rPr>
              <a:t>/ </a:t>
            </a:r>
            <a:r>
              <a:rPr lang="en-US" sz="2000" dirty="0" err="1" smtClean="0">
                <a:solidFill>
                  <a:srgbClr val="002060"/>
                </a:solidFill>
                <a:latin typeface="+mn-lt"/>
              </a:rPr>
              <a:t>reguliert</a:t>
            </a:r>
            <a:r>
              <a:rPr lang="en-US" sz="2000" dirty="0" smtClean="0">
                <a:solidFill>
                  <a:srgbClr val="002060"/>
                </a:solidFill>
                <a:latin typeface="+mn-lt"/>
              </a:rPr>
              <a:t> </a:t>
            </a:r>
            <a:r>
              <a:rPr lang="en-US" sz="2000" dirty="0" err="1" smtClean="0">
                <a:solidFill>
                  <a:srgbClr val="002060"/>
                </a:solidFill>
                <a:latin typeface="+mn-lt"/>
              </a:rPr>
              <a:t>Zugriff</a:t>
            </a:r>
            <a:r>
              <a:rPr lang="en-US" sz="2000" dirty="0" smtClean="0">
                <a:solidFill>
                  <a:srgbClr val="002060"/>
                </a:solidFill>
                <a:latin typeface="+mn-lt"/>
              </a:rPr>
              <a:t> und </a:t>
            </a:r>
            <a:r>
              <a:rPr lang="en-US" sz="2000" dirty="0" err="1" smtClean="0">
                <a:solidFill>
                  <a:srgbClr val="002060"/>
                </a:solidFill>
                <a:latin typeface="+mn-lt"/>
              </a:rPr>
              <a:t>Nutzung</a:t>
            </a:r>
            <a:r>
              <a:rPr lang="en-US" sz="2000" dirty="0" smtClean="0">
                <a:solidFill>
                  <a:srgbClr val="002060"/>
                </a:solidFill>
                <a:latin typeface="+mn-lt"/>
              </a:rPr>
              <a:t> von Wissen und Information</a:t>
            </a:r>
            <a:endParaRPr lang="en-US" sz="2000" dirty="0">
              <a:solidFill>
                <a:srgbClr val="002060"/>
              </a:solidFill>
              <a:latin typeface="+mn-lt"/>
            </a:endParaRPr>
          </a:p>
        </p:txBody>
      </p:sp>
      <p:sp>
        <p:nvSpPr>
          <p:cNvPr id="15" name="Text Box 1028"/>
          <p:cNvSpPr txBox="1">
            <a:spLocks noChangeArrowheads="1"/>
          </p:cNvSpPr>
          <p:nvPr/>
        </p:nvSpPr>
        <p:spPr bwMode="auto">
          <a:xfrm>
            <a:off x="899592" y="332656"/>
            <a:ext cx="7128792" cy="461665"/>
          </a:xfrm>
          <a:prstGeom prst="rect">
            <a:avLst/>
          </a:prstGeom>
          <a:solidFill>
            <a:schemeClr val="bg1"/>
          </a:solidFill>
          <a:ln w="12700">
            <a:noFill/>
            <a:miter lim="800000"/>
            <a:headEnd type="none" w="sm" len="sm"/>
            <a:tailEnd type="none" w="sm" len="sm"/>
          </a:ln>
          <a:effectLst/>
        </p:spPr>
        <p:txBody>
          <a:bodyPr wrap="square">
            <a:spAutoFit/>
          </a:bodyPr>
          <a:lstStyle/>
          <a:p>
            <a:pPr algn="ctr">
              <a:spcBef>
                <a:spcPct val="50000"/>
              </a:spcBef>
              <a:buFontTx/>
              <a:buNone/>
            </a:pPr>
            <a:r>
              <a:rPr lang="de-DE" sz="2400" b="1" dirty="0" smtClean="0">
                <a:solidFill>
                  <a:srgbClr val="002060"/>
                </a:solidFill>
                <a:latin typeface="+mn-lt"/>
                <a:cs typeface="Times New Roman" pitchFamily="18" charset="0"/>
              </a:rPr>
              <a:t>Regulierungsinstanzen</a:t>
            </a:r>
            <a:endParaRPr lang="de-DE" sz="2400" b="1" dirty="0">
              <a:solidFill>
                <a:srgbClr val="002060"/>
              </a:solidFill>
              <a:latin typeface="+mn-lt"/>
            </a:endParaRPr>
          </a:p>
        </p:txBody>
      </p:sp>
      <p:sp>
        <p:nvSpPr>
          <p:cNvPr id="16" name="Oval 5"/>
          <p:cNvSpPr>
            <a:spLocks noChangeArrowheads="1"/>
          </p:cNvSpPr>
          <p:nvPr/>
        </p:nvSpPr>
        <p:spPr bwMode="auto">
          <a:xfrm>
            <a:off x="1403648" y="1647517"/>
            <a:ext cx="1440160" cy="519351"/>
          </a:xfrm>
          <a:prstGeom prst="ellipse">
            <a:avLst/>
          </a:prstGeom>
          <a:solidFill>
            <a:schemeClr val="tx1"/>
          </a:solidFill>
          <a:ln w="9525">
            <a:noFill/>
            <a:round/>
            <a:headEnd/>
            <a:tailEnd/>
          </a:ln>
        </p:spPr>
        <p:txBody>
          <a:bodyPr wrap="square" lIns="0" tIns="0" rIns="0" bIns="0" anchor="ctr">
            <a:spAutoFit/>
          </a:bodyPr>
          <a:lstStyle/>
          <a:p>
            <a:pPr algn="ctr" eaLnBrk="0" hangingPunct="0">
              <a:buFont typeface="Wingdings" pitchFamily="2" charset="2"/>
              <a:buNone/>
            </a:pPr>
            <a:r>
              <a:rPr lang="de-DE" sz="2400" dirty="0" err="1" smtClean="0">
                <a:solidFill>
                  <a:schemeClr val="bg1"/>
                </a:solidFill>
                <a:latin typeface="+mn-lt"/>
              </a:rPr>
              <a:t>W&amp;I</a:t>
            </a:r>
            <a:endParaRPr lang="de-DE" sz="2400" dirty="0">
              <a:solidFill>
                <a:schemeClr val="bg1"/>
              </a:solidFill>
              <a:latin typeface="+mn-lt"/>
            </a:endParaRPr>
          </a:p>
        </p:txBody>
      </p:sp>
      <p:grpSp>
        <p:nvGrpSpPr>
          <p:cNvPr id="17" name="Group 6"/>
          <p:cNvGrpSpPr>
            <a:grpSpLocks/>
          </p:cNvGrpSpPr>
          <p:nvPr/>
        </p:nvGrpSpPr>
        <p:grpSpPr bwMode="auto">
          <a:xfrm>
            <a:off x="1623687" y="1124744"/>
            <a:ext cx="1299019" cy="459595"/>
            <a:chOff x="2256" y="432"/>
            <a:chExt cx="1056" cy="768"/>
          </a:xfrm>
        </p:grpSpPr>
        <p:sp>
          <p:nvSpPr>
            <p:cNvPr id="18" name="Rectangle 7"/>
            <p:cNvSpPr>
              <a:spLocks noChangeArrowheads="1"/>
            </p:cNvSpPr>
            <p:nvPr/>
          </p:nvSpPr>
          <p:spPr bwMode="auto">
            <a:xfrm>
              <a:off x="2256" y="432"/>
              <a:ext cx="1056" cy="480"/>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000" dirty="0" smtClean="0">
                  <a:solidFill>
                    <a:srgbClr val="002060"/>
                  </a:solidFill>
                  <a:latin typeface="+mn-lt"/>
                </a:rPr>
                <a:t>Gesetz</a:t>
              </a:r>
              <a:endParaRPr lang="de-DE" sz="2000" dirty="0">
                <a:solidFill>
                  <a:srgbClr val="002060"/>
                </a:solidFill>
                <a:latin typeface="+mn-lt"/>
              </a:endParaRPr>
            </a:p>
          </p:txBody>
        </p:sp>
        <p:sp>
          <p:nvSpPr>
            <p:cNvPr id="19" name="AutoShape 8"/>
            <p:cNvSpPr>
              <a:spLocks noChangeArrowheads="1"/>
            </p:cNvSpPr>
            <p:nvPr/>
          </p:nvSpPr>
          <p:spPr bwMode="auto">
            <a:xfrm>
              <a:off x="2736" y="960"/>
              <a:ext cx="96"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rgbClr val="002060"/>
                </a:solidFill>
                <a:latin typeface="+mn-lt"/>
              </a:endParaRPr>
            </a:p>
          </p:txBody>
        </p:sp>
      </p:grpSp>
      <p:grpSp>
        <p:nvGrpSpPr>
          <p:cNvPr id="20" name="Group 9"/>
          <p:cNvGrpSpPr>
            <a:grpSpLocks/>
          </p:cNvGrpSpPr>
          <p:nvPr/>
        </p:nvGrpSpPr>
        <p:grpSpPr bwMode="auto">
          <a:xfrm>
            <a:off x="1623687" y="2245008"/>
            <a:ext cx="1299019" cy="488320"/>
            <a:chOff x="2256" y="2304"/>
            <a:chExt cx="1056" cy="816"/>
          </a:xfrm>
        </p:grpSpPr>
        <p:sp>
          <p:nvSpPr>
            <p:cNvPr id="21" name="Rectangle 10"/>
            <p:cNvSpPr>
              <a:spLocks noChangeArrowheads="1"/>
            </p:cNvSpPr>
            <p:nvPr/>
          </p:nvSpPr>
          <p:spPr bwMode="auto">
            <a:xfrm>
              <a:off x="2256" y="2640"/>
              <a:ext cx="1056" cy="480"/>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000" dirty="0" smtClean="0">
                  <a:solidFill>
                    <a:srgbClr val="002060"/>
                  </a:solidFill>
                  <a:latin typeface="+mn-lt"/>
                </a:rPr>
                <a:t>Technologie</a:t>
              </a:r>
              <a:endParaRPr lang="de-DE" sz="2000" dirty="0">
                <a:solidFill>
                  <a:srgbClr val="002060"/>
                </a:solidFill>
                <a:latin typeface="+mn-lt"/>
              </a:endParaRPr>
            </a:p>
          </p:txBody>
        </p:sp>
        <p:sp>
          <p:nvSpPr>
            <p:cNvPr id="22" name="AutoShape 11"/>
            <p:cNvSpPr>
              <a:spLocks noChangeArrowheads="1"/>
            </p:cNvSpPr>
            <p:nvPr/>
          </p:nvSpPr>
          <p:spPr bwMode="auto">
            <a:xfrm flipV="1">
              <a:off x="2784" y="2304"/>
              <a:ext cx="96"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rgbClr val="002060"/>
                </a:solidFill>
                <a:latin typeface="+mn-lt"/>
              </a:endParaRPr>
            </a:p>
          </p:txBody>
        </p:sp>
      </p:grpSp>
      <p:grpSp>
        <p:nvGrpSpPr>
          <p:cNvPr id="23" name="Group 12"/>
          <p:cNvGrpSpPr>
            <a:grpSpLocks/>
          </p:cNvGrpSpPr>
          <p:nvPr/>
        </p:nvGrpSpPr>
        <p:grpSpPr bwMode="auto">
          <a:xfrm>
            <a:off x="179512" y="1785412"/>
            <a:ext cx="1179697" cy="287247"/>
            <a:chOff x="1082" y="1536"/>
            <a:chExt cx="959" cy="480"/>
          </a:xfrm>
        </p:grpSpPr>
        <p:sp>
          <p:nvSpPr>
            <p:cNvPr id="24" name="Rectangle 13"/>
            <p:cNvSpPr>
              <a:spLocks noChangeArrowheads="1"/>
            </p:cNvSpPr>
            <p:nvPr/>
          </p:nvSpPr>
          <p:spPr bwMode="auto">
            <a:xfrm>
              <a:off x="1082" y="1536"/>
              <a:ext cx="646" cy="480"/>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000" dirty="0" smtClean="0">
                  <a:solidFill>
                    <a:srgbClr val="002060"/>
                  </a:solidFill>
                  <a:latin typeface="+mn-lt"/>
                </a:rPr>
                <a:t>Ethik</a:t>
              </a:r>
              <a:endParaRPr lang="de-DE" sz="2000" dirty="0">
                <a:solidFill>
                  <a:srgbClr val="002060"/>
                </a:solidFill>
                <a:latin typeface="+mn-lt"/>
              </a:endParaRPr>
            </a:p>
          </p:txBody>
        </p:sp>
        <p:sp>
          <p:nvSpPr>
            <p:cNvPr id="25" name="AutoShape 14"/>
            <p:cNvSpPr>
              <a:spLocks noChangeArrowheads="1"/>
            </p:cNvSpPr>
            <p:nvPr/>
          </p:nvSpPr>
          <p:spPr bwMode="auto">
            <a:xfrm rot="16200000">
              <a:off x="1838" y="1598"/>
              <a:ext cx="165"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rgbClr val="002060"/>
                </a:solidFill>
                <a:latin typeface="+mn-lt"/>
              </a:endParaRPr>
            </a:p>
          </p:txBody>
        </p:sp>
      </p:grpSp>
      <p:grpSp>
        <p:nvGrpSpPr>
          <p:cNvPr id="26" name="Group 15"/>
          <p:cNvGrpSpPr>
            <a:grpSpLocks/>
          </p:cNvGrpSpPr>
          <p:nvPr/>
        </p:nvGrpSpPr>
        <p:grpSpPr bwMode="auto">
          <a:xfrm>
            <a:off x="2843808" y="1756688"/>
            <a:ext cx="1265195" cy="287247"/>
            <a:chOff x="3624" y="1488"/>
            <a:chExt cx="1416" cy="480"/>
          </a:xfrm>
        </p:grpSpPr>
        <p:sp>
          <p:nvSpPr>
            <p:cNvPr id="27" name="Rectangle 16"/>
            <p:cNvSpPr>
              <a:spLocks noChangeArrowheads="1"/>
            </p:cNvSpPr>
            <p:nvPr/>
          </p:nvSpPr>
          <p:spPr bwMode="auto">
            <a:xfrm>
              <a:off x="3984" y="1488"/>
              <a:ext cx="1056" cy="480"/>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000" dirty="0" smtClean="0">
                  <a:solidFill>
                    <a:srgbClr val="002060"/>
                  </a:solidFill>
                  <a:latin typeface="+mn-lt"/>
                </a:rPr>
                <a:t>Markt</a:t>
              </a:r>
              <a:endParaRPr lang="de-DE" sz="2000" dirty="0">
                <a:solidFill>
                  <a:srgbClr val="002060"/>
                </a:solidFill>
                <a:latin typeface="+mn-lt"/>
              </a:endParaRPr>
            </a:p>
          </p:txBody>
        </p:sp>
        <p:sp>
          <p:nvSpPr>
            <p:cNvPr id="28" name="AutoShape 17"/>
            <p:cNvSpPr>
              <a:spLocks noChangeArrowheads="1"/>
            </p:cNvSpPr>
            <p:nvPr/>
          </p:nvSpPr>
          <p:spPr bwMode="auto">
            <a:xfrm rot="5400000" flipH="1">
              <a:off x="3647" y="1612"/>
              <a:ext cx="193"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rgbClr val="002060"/>
                </a:solidFill>
                <a:latin typeface="+mn-lt"/>
              </a:endParaRPr>
            </a:p>
          </p:txBody>
        </p:sp>
      </p:grpSp>
      <p:sp>
        <p:nvSpPr>
          <p:cNvPr id="29" name="Rectangle 18"/>
          <p:cNvSpPr>
            <a:spLocks noChangeArrowheads="1"/>
          </p:cNvSpPr>
          <p:nvPr/>
        </p:nvSpPr>
        <p:spPr bwMode="auto">
          <a:xfrm>
            <a:off x="971600" y="5517232"/>
            <a:ext cx="7010400" cy="430213"/>
          </a:xfrm>
          <a:prstGeom prst="rect">
            <a:avLst/>
          </a:prstGeom>
          <a:solidFill>
            <a:srgbClr val="E9E9E9"/>
          </a:solidFill>
          <a:ln w="9525">
            <a:noFill/>
            <a:miter lim="800000"/>
            <a:headEnd/>
            <a:tailEnd/>
          </a:ln>
        </p:spPr>
        <p:txBody>
          <a:bodyPr lIns="0" tIns="0" rIns="0" bIns="0" anchor="ctr">
            <a:spAutoFit/>
          </a:bodyPr>
          <a:lstStyle/>
          <a:p>
            <a:pPr algn="ctr" eaLnBrk="0" hangingPunct="0">
              <a:buFont typeface="Wingdings" pitchFamily="2" charset="2"/>
              <a:buNone/>
            </a:pPr>
            <a:r>
              <a:rPr lang="de-DE" sz="1400" dirty="0">
                <a:solidFill>
                  <a:srgbClr val="002060"/>
                </a:solidFill>
              </a:rPr>
              <a:t>Nach: </a:t>
            </a:r>
            <a:r>
              <a:rPr lang="en-GB" sz="1400" dirty="0">
                <a:solidFill>
                  <a:srgbClr val="002060"/>
                </a:solidFill>
              </a:rPr>
              <a:t>Lawrence</a:t>
            </a:r>
            <a:r>
              <a:rPr lang="de-DE" sz="1400" dirty="0">
                <a:solidFill>
                  <a:srgbClr val="002060"/>
                </a:solidFill>
              </a:rPr>
              <a:t> </a:t>
            </a:r>
            <a:r>
              <a:rPr lang="en-GB" sz="1400" dirty="0">
                <a:solidFill>
                  <a:srgbClr val="002060"/>
                </a:solidFill>
              </a:rPr>
              <a:t>Lessig: Code and other laws of cyberspace. Basic Books, Perseus Books Group: New York 1999,  second edition 2006</a:t>
            </a:r>
            <a:endParaRPr lang="de-DE" sz="1400" dirty="0">
              <a:solidFill>
                <a:srgbClr val="002060"/>
              </a:solidFill>
            </a:endParaRPr>
          </a:p>
        </p:txBody>
      </p:sp>
      <p:grpSp>
        <p:nvGrpSpPr>
          <p:cNvPr id="45" name="Gruppieren 44"/>
          <p:cNvGrpSpPr/>
          <p:nvPr/>
        </p:nvGrpSpPr>
        <p:grpSpPr>
          <a:xfrm>
            <a:off x="4139952" y="2828528"/>
            <a:ext cx="4591791" cy="1608584"/>
            <a:chOff x="4139952" y="2828528"/>
            <a:chExt cx="4591791" cy="1608584"/>
          </a:xfrm>
        </p:grpSpPr>
        <p:sp>
          <p:nvSpPr>
            <p:cNvPr id="30" name="Oval 5"/>
            <p:cNvSpPr>
              <a:spLocks noChangeArrowheads="1"/>
            </p:cNvSpPr>
            <p:nvPr/>
          </p:nvSpPr>
          <p:spPr bwMode="auto">
            <a:xfrm>
              <a:off x="5623012" y="3351301"/>
              <a:ext cx="1289458" cy="519351"/>
            </a:xfrm>
            <a:prstGeom prst="ellipse">
              <a:avLst/>
            </a:prstGeom>
            <a:solidFill>
              <a:schemeClr val="tx1"/>
            </a:solidFill>
            <a:ln w="9525">
              <a:noFill/>
              <a:round/>
              <a:headEnd/>
              <a:tailEnd/>
            </a:ln>
          </p:spPr>
          <p:txBody>
            <a:bodyPr wrap="square" lIns="0" tIns="0" rIns="0" bIns="0" anchor="ctr">
              <a:spAutoFit/>
            </a:bodyPr>
            <a:lstStyle/>
            <a:p>
              <a:pPr algn="ctr" eaLnBrk="0" hangingPunct="0">
                <a:buFont typeface="Wingdings" pitchFamily="2" charset="2"/>
                <a:buNone/>
              </a:pPr>
              <a:r>
                <a:rPr lang="de-DE" sz="2400" dirty="0" smtClean="0">
                  <a:solidFill>
                    <a:schemeClr val="bg1"/>
                  </a:solidFill>
                  <a:latin typeface="+mn-lt"/>
                </a:rPr>
                <a:t>W&amp;I</a:t>
              </a:r>
              <a:endParaRPr lang="de-DE" sz="2400" dirty="0">
                <a:solidFill>
                  <a:schemeClr val="bg1"/>
                </a:solidFill>
                <a:latin typeface="+mn-lt"/>
              </a:endParaRPr>
            </a:p>
          </p:txBody>
        </p:sp>
        <p:grpSp>
          <p:nvGrpSpPr>
            <p:cNvPr id="31" name="Group 6"/>
            <p:cNvGrpSpPr>
              <a:grpSpLocks/>
            </p:cNvGrpSpPr>
            <p:nvPr/>
          </p:nvGrpSpPr>
          <p:grpSpPr bwMode="auto">
            <a:xfrm>
              <a:off x="5579958" y="2828528"/>
              <a:ext cx="1519213" cy="459595"/>
              <a:chOff x="2077" y="432"/>
              <a:chExt cx="1235" cy="768"/>
            </a:xfrm>
            <a:solidFill>
              <a:schemeClr val="bg1">
                <a:lumMod val="85000"/>
              </a:schemeClr>
            </a:solidFill>
          </p:grpSpPr>
          <p:sp>
            <p:nvSpPr>
              <p:cNvPr id="32" name="Rectangle 7"/>
              <p:cNvSpPr>
                <a:spLocks noChangeArrowheads="1"/>
              </p:cNvSpPr>
              <p:nvPr/>
            </p:nvSpPr>
            <p:spPr bwMode="auto">
              <a:xfrm>
                <a:off x="2077" y="432"/>
                <a:ext cx="1235" cy="480"/>
              </a:xfrm>
              <a:prstGeom prst="rect">
                <a:avLst/>
              </a:prstGeom>
              <a:grpFill/>
              <a:ln w="9525">
                <a:noFill/>
                <a:miter lim="800000"/>
                <a:headEnd/>
                <a:tailEnd/>
              </a:ln>
            </p:spPr>
            <p:txBody>
              <a:bodyPr wrap="none" lIns="0" tIns="0" rIns="0" bIns="0" anchor="ctr"/>
              <a:lstStyle/>
              <a:p>
                <a:pPr algn="ctr" eaLnBrk="0" hangingPunct="0">
                  <a:buFont typeface="Wingdings" pitchFamily="2" charset="2"/>
                  <a:buNone/>
                </a:pPr>
                <a:r>
                  <a:rPr lang="de-DE" sz="2000" dirty="0" smtClean="0">
                    <a:solidFill>
                      <a:srgbClr val="002060"/>
                    </a:solidFill>
                    <a:latin typeface="+mn-lt"/>
                  </a:rPr>
                  <a:t>Urheberrecht</a:t>
                </a:r>
                <a:endParaRPr lang="de-DE" sz="2000" dirty="0">
                  <a:solidFill>
                    <a:srgbClr val="002060"/>
                  </a:solidFill>
                  <a:latin typeface="+mn-lt"/>
                </a:endParaRPr>
              </a:p>
            </p:txBody>
          </p:sp>
          <p:sp>
            <p:nvSpPr>
              <p:cNvPr id="33" name="AutoShape 8"/>
              <p:cNvSpPr>
                <a:spLocks noChangeArrowheads="1"/>
              </p:cNvSpPr>
              <p:nvPr/>
            </p:nvSpPr>
            <p:spPr bwMode="auto">
              <a:xfrm>
                <a:off x="2736" y="960"/>
                <a:ext cx="96"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bg1"/>
                  </a:solidFill>
                  <a:latin typeface="+mn-lt"/>
                </a:endParaRPr>
              </a:p>
            </p:txBody>
          </p:sp>
        </p:grpSp>
        <p:grpSp>
          <p:nvGrpSpPr>
            <p:cNvPr id="34" name="Group 9"/>
            <p:cNvGrpSpPr>
              <a:grpSpLocks/>
            </p:cNvGrpSpPr>
            <p:nvPr/>
          </p:nvGrpSpPr>
          <p:grpSpPr bwMode="auto">
            <a:xfrm>
              <a:off x="5800151" y="3948792"/>
              <a:ext cx="1299019" cy="488320"/>
              <a:chOff x="2256" y="2304"/>
              <a:chExt cx="1056" cy="816"/>
            </a:xfrm>
            <a:solidFill>
              <a:schemeClr val="bg1">
                <a:lumMod val="85000"/>
              </a:schemeClr>
            </a:solidFill>
          </p:grpSpPr>
          <p:sp>
            <p:nvSpPr>
              <p:cNvPr id="35" name="Rectangle 10"/>
              <p:cNvSpPr>
                <a:spLocks noChangeArrowheads="1"/>
              </p:cNvSpPr>
              <p:nvPr/>
            </p:nvSpPr>
            <p:spPr bwMode="auto">
              <a:xfrm>
                <a:off x="2256" y="2640"/>
                <a:ext cx="1056" cy="480"/>
              </a:xfrm>
              <a:prstGeom prst="rect">
                <a:avLst/>
              </a:prstGeom>
              <a:grpFill/>
              <a:ln w="9525">
                <a:noFill/>
                <a:miter lim="800000"/>
                <a:headEnd/>
                <a:tailEnd/>
              </a:ln>
            </p:spPr>
            <p:txBody>
              <a:bodyPr wrap="none" lIns="0" tIns="0" rIns="0" bIns="0" anchor="ctr"/>
              <a:lstStyle/>
              <a:p>
                <a:pPr algn="ctr" eaLnBrk="0" hangingPunct="0">
                  <a:buFont typeface="Wingdings" pitchFamily="2" charset="2"/>
                  <a:buNone/>
                </a:pPr>
                <a:r>
                  <a:rPr lang="de-DE" sz="2000" dirty="0" smtClean="0">
                    <a:solidFill>
                      <a:srgbClr val="002060"/>
                    </a:solidFill>
                    <a:latin typeface="+mn-lt"/>
                  </a:rPr>
                  <a:t>DRM</a:t>
                </a:r>
                <a:endParaRPr lang="de-DE" sz="2000" dirty="0">
                  <a:solidFill>
                    <a:srgbClr val="002060"/>
                  </a:solidFill>
                  <a:latin typeface="+mn-lt"/>
                </a:endParaRPr>
              </a:p>
            </p:txBody>
          </p:sp>
          <p:sp>
            <p:nvSpPr>
              <p:cNvPr id="36" name="AutoShape 11"/>
              <p:cNvSpPr>
                <a:spLocks noChangeArrowheads="1"/>
              </p:cNvSpPr>
              <p:nvPr/>
            </p:nvSpPr>
            <p:spPr bwMode="auto">
              <a:xfrm flipV="1">
                <a:off x="2784" y="2304"/>
                <a:ext cx="96"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bg1"/>
                  </a:solidFill>
                  <a:latin typeface="+mn-lt"/>
                </a:endParaRPr>
              </a:p>
            </p:txBody>
          </p:sp>
        </p:grpSp>
        <p:grpSp>
          <p:nvGrpSpPr>
            <p:cNvPr id="37" name="Group 12"/>
            <p:cNvGrpSpPr>
              <a:grpSpLocks/>
            </p:cNvGrpSpPr>
            <p:nvPr/>
          </p:nvGrpSpPr>
          <p:grpSpPr bwMode="auto">
            <a:xfrm>
              <a:off x="4139952" y="3260596"/>
              <a:ext cx="1395721" cy="515848"/>
              <a:chOff x="1082" y="1154"/>
              <a:chExt cx="959" cy="862"/>
            </a:xfrm>
            <a:solidFill>
              <a:schemeClr val="bg1">
                <a:lumMod val="85000"/>
              </a:schemeClr>
            </a:solidFill>
          </p:grpSpPr>
          <p:sp>
            <p:nvSpPr>
              <p:cNvPr id="38" name="Rectangle 13"/>
              <p:cNvSpPr>
                <a:spLocks noChangeArrowheads="1"/>
              </p:cNvSpPr>
              <p:nvPr/>
            </p:nvSpPr>
            <p:spPr bwMode="auto">
              <a:xfrm>
                <a:off x="1082" y="1154"/>
                <a:ext cx="792" cy="862"/>
              </a:xfrm>
              <a:prstGeom prst="rect">
                <a:avLst/>
              </a:prstGeom>
              <a:grpFill/>
              <a:ln w="9525">
                <a:noFill/>
                <a:miter lim="800000"/>
                <a:headEnd/>
                <a:tailEnd/>
              </a:ln>
            </p:spPr>
            <p:txBody>
              <a:bodyPr wrap="none" lIns="0" tIns="0" rIns="0" bIns="0" anchor="ctr"/>
              <a:lstStyle/>
              <a:p>
                <a:pPr algn="ctr" eaLnBrk="0" hangingPunct="0">
                  <a:buFont typeface="Wingdings" pitchFamily="2" charset="2"/>
                  <a:buNone/>
                </a:pPr>
                <a:r>
                  <a:rPr lang="de-DE" dirty="0" smtClean="0">
                    <a:solidFill>
                      <a:srgbClr val="002060"/>
                    </a:solidFill>
                    <a:latin typeface="+mn-lt"/>
                  </a:rPr>
                  <a:t>Informati-</a:t>
                </a:r>
                <a:br>
                  <a:rPr lang="de-DE" dirty="0" smtClean="0">
                    <a:solidFill>
                      <a:srgbClr val="002060"/>
                    </a:solidFill>
                    <a:latin typeface="+mn-lt"/>
                  </a:rPr>
                </a:br>
                <a:r>
                  <a:rPr lang="de-DE" dirty="0" smtClean="0">
                    <a:solidFill>
                      <a:srgbClr val="002060"/>
                    </a:solidFill>
                    <a:latin typeface="+mn-lt"/>
                  </a:rPr>
                  <a:t>onsethik</a:t>
                </a:r>
                <a:endParaRPr lang="de-DE" dirty="0">
                  <a:solidFill>
                    <a:srgbClr val="002060"/>
                  </a:solidFill>
                  <a:latin typeface="+mn-lt"/>
                </a:endParaRPr>
              </a:p>
            </p:txBody>
          </p:sp>
          <p:sp>
            <p:nvSpPr>
              <p:cNvPr id="39" name="AutoShape 14"/>
              <p:cNvSpPr>
                <a:spLocks noChangeArrowheads="1"/>
              </p:cNvSpPr>
              <p:nvPr/>
            </p:nvSpPr>
            <p:spPr bwMode="auto">
              <a:xfrm rot="16200000">
                <a:off x="1838" y="1598"/>
                <a:ext cx="165"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bg1"/>
                  </a:solidFill>
                  <a:latin typeface="+mn-lt"/>
                </a:endParaRPr>
              </a:p>
            </p:txBody>
          </p:sp>
        </p:grpSp>
        <p:grpSp>
          <p:nvGrpSpPr>
            <p:cNvPr id="40" name="Group 15"/>
            <p:cNvGrpSpPr>
              <a:grpSpLocks/>
            </p:cNvGrpSpPr>
            <p:nvPr/>
          </p:nvGrpSpPr>
          <p:grpSpPr bwMode="auto">
            <a:xfrm>
              <a:off x="7020737" y="3260801"/>
              <a:ext cx="1711006" cy="486919"/>
              <a:chOff x="3464" y="1405"/>
              <a:chExt cx="1270" cy="563"/>
            </a:xfrm>
            <a:solidFill>
              <a:schemeClr val="bg1">
                <a:lumMod val="85000"/>
              </a:schemeClr>
            </a:solidFill>
          </p:grpSpPr>
          <p:sp>
            <p:nvSpPr>
              <p:cNvPr id="41" name="Rectangle 16"/>
              <p:cNvSpPr>
                <a:spLocks noChangeArrowheads="1"/>
              </p:cNvSpPr>
              <p:nvPr/>
            </p:nvSpPr>
            <p:spPr bwMode="auto">
              <a:xfrm>
                <a:off x="3678" y="1405"/>
                <a:ext cx="1056" cy="563"/>
              </a:xfrm>
              <a:prstGeom prst="rect">
                <a:avLst/>
              </a:prstGeom>
              <a:grpFill/>
              <a:ln w="9525">
                <a:noFill/>
                <a:miter lim="800000"/>
                <a:headEnd/>
                <a:tailEnd/>
              </a:ln>
            </p:spPr>
            <p:txBody>
              <a:bodyPr wrap="none" lIns="0" tIns="0" rIns="0" bIns="0" anchor="ctr"/>
              <a:lstStyle/>
              <a:p>
                <a:pPr algn="ctr" eaLnBrk="0" hangingPunct="0">
                  <a:buFont typeface="Wingdings" pitchFamily="2" charset="2"/>
                  <a:buNone/>
                </a:pPr>
                <a:r>
                  <a:rPr lang="de-DE" dirty="0" smtClean="0">
                    <a:solidFill>
                      <a:srgbClr val="002060"/>
                    </a:solidFill>
                    <a:latin typeface="+mn-lt"/>
                  </a:rPr>
                  <a:t>Informations-</a:t>
                </a:r>
              </a:p>
              <a:p>
                <a:pPr algn="ctr" eaLnBrk="0" hangingPunct="0">
                  <a:buFont typeface="Wingdings" pitchFamily="2" charset="2"/>
                  <a:buNone/>
                </a:pPr>
                <a:r>
                  <a:rPr lang="de-DE" dirty="0" smtClean="0">
                    <a:solidFill>
                      <a:srgbClr val="002060"/>
                    </a:solidFill>
                    <a:latin typeface="+mn-lt"/>
                  </a:rPr>
                  <a:t>wirtschaft</a:t>
                </a:r>
                <a:endParaRPr lang="de-DE" dirty="0">
                  <a:solidFill>
                    <a:srgbClr val="002060"/>
                  </a:solidFill>
                  <a:latin typeface="+mn-lt"/>
                </a:endParaRPr>
              </a:p>
            </p:txBody>
          </p:sp>
          <p:sp>
            <p:nvSpPr>
              <p:cNvPr id="42" name="AutoShape 17"/>
              <p:cNvSpPr>
                <a:spLocks noChangeArrowheads="1"/>
              </p:cNvSpPr>
              <p:nvPr/>
            </p:nvSpPr>
            <p:spPr bwMode="auto">
              <a:xfrm rot="5400000" flipH="1">
                <a:off x="3487" y="1612"/>
                <a:ext cx="193"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bg1"/>
                  </a:solidFill>
                  <a:latin typeface="+mn-lt"/>
                </a:endParaRPr>
              </a:p>
            </p:txBody>
          </p:sp>
        </p:grpSp>
      </p:grpSp>
      <p:sp>
        <p:nvSpPr>
          <p:cNvPr id="44" name="Textfeld 43"/>
          <p:cNvSpPr txBox="1"/>
          <p:nvPr/>
        </p:nvSpPr>
        <p:spPr>
          <a:xfrm>
            <a:off x="395536" y="4725144"/>
            <a:ext cx="3816424" cy="369332"/>
          </a:xfrm>
          <a:prstGeom prst="rect">
            <a:avLst/>
          </a:prstGeom>
          <a:noFill/>
        </p:spPr>
        <p:txBody>
          <a:bodyPr wrap="square" rtlCol="0">
            <a:spAutoFit/>
          </a:bodyPr>
          <a:lstStyle/>
          <a:p>
            <a:r>
              <a:rPr lang="en-US" dirty="0" err="1" smtClean="0">
                <a:solidFill>
                  <a:srgbClr val="002060"/>
                </a:solidFill>
              </a:rPr>
              <a:t>W&amp;I</a:t>
            </a:r>
            <a:r>
              <a:rPr lang="en-US" dirty="0" smtClean="0">
                <a:solidFill>
                  <a:srgbClr val="002060"/>
                </a:solidFill>
              </a:rPr>
              <a:t>=Wissen und Information</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29"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feld 33"/>
          <p:cNvSpPr txBox="1"/>
          <p:nvPr/>
        </p:nvSpPr>
        <p:spPr>
          <a:xfrm>
            <a:off x="755576" y="548680"/>
            <a:ext cx="8064896" cy="707886"/>
          </a:xfrm>
          <a:prstGeom prst="rect">
            <a:avLst/>
          </a:prstGeom>
          <a:noFill/>
        </p:spPr>
        <p:txBody>
          <a:bodyPr wrap="square" rtlCol="0">
            <a:spAutoFit/>
          </a:bodyPr>
          <a:lstStyle/>
          <a:p>
            <a:r>
              <a:rPr lang="en-US" sz="2000" b="1" dirty="0" err="1" smtClean="0">
                <a:solidFill>
                  <a:srgbClr val="002060"/>
                </a:solidFill>
                <a:latin typeface="+mn-lt"/>
              </a:rPr>
              <a:t>Widersprüche</a:t>
            </a:r>
            <a:r>
              <a:rPr lang="en-US" sz="2000" b="1" dirty="0" smtClean="0">
                <a:solidFill>
                  <a:srgbClr val="002060"/>
                </a:solidFill>
                <a:latin typeface="+mn-lt"/>
              </a:rPr>
              <a:t>/</a:t>
            </a:r>
            <a:r>
              <a:rPr lang="en-US" sz="2000" b="1" dirty="0" err="1" smtClean="0">
                <a:solidFill>
                  <a:srgbClr val="002060"/>
                </a:solidFill>
                <a:latin typeface="+mn-lt"/>
              </a:rPr>
              <a:t>Konflikte</a:t>
            </a:r>
            <a:r>
              <a:rPr lang="en-US" sz="2000" b="1" dirty="0" smtClean="0">
                <a:solidFill>
                  <a:srgbClr val="002060"/>
                </a:solidFill>
                <a:latin typeface="+mn-lt"/>
              </a:rPr>
              <a:t>/Dilemmas/</a:t>
            </a:r>
            <a:r>
              <a:rPr lang="en-US" sz="2000" b="1" dirty="0" err="1" smtClean="0">
                <a:solidFill>
                  <a:srgbClr val="002060"/>
                </a:solidFill>
                <a:latin typeface="+mn-lt"/>
              </a:rPr>
              <a:t>Aporien</a:t>
            </a:r>
            <a:r>
              <a:rPr lang="en-US" sz="2000" b="1" dirty="0" smtClean="0">
                <a:solidFill>
                  <a:srgbClr val="002060"/>
                </a:solidFill>
                <a:latin typeface="+mn-lt"/>
              </a:rPr>
              <a:t> </a:t>
            </a:r>
            <a:r>
              <a:rPr lang="en-US" sz="2000" b="1" dirty="0" err="1" smtClean="0">
                <a:solidFill>
                  <a:srgbClr val="002060"/>
                </a:solidFill>
                <a:latin typeface="+mn-lt"/>
              </a:rPr>
              <a:t>entstehen</a:t>
            </a:r>
            <a:r>
              <a:rPr lang="en-US" sz="2000" b="1" dirty="0" smtClean="0">
                <a:solidFill>
                  <a:srgbClr val="002060"/>
                </a:solidFill>
                <a:latin typeface="+mn-lt"/>
              </a:rPr>
              <a:t> </a:t>
            </a:r>
            <a:r>
              <a:rPr lang="en-US" sz="2000" b="1" dirty="0" err="1" smtClean="0">
                <a:solidFill>
                  <a:srgbClr val="002060"/>
                </a:solidFill>
                <a:latin typeface="+mn-lt"/>
              </a:rPr>
              <a:t>unweigerlich</a:t>
            </a:r>
            <a:r>
              <a:rPr lang="en-US" sz="2000" b="1" dirty="0" smtClean="0">
                <a:solidFill>
                  <a:srgbClr val="002060"/>
                </a:solidFill>
                <a:latin typeface="+mn-lt"/>
              </a:rPr>
              <a:t> </a:t>
            </a:r>
            <a:r>
              <a:rPr lang="en-US" sz="2000" b="1" dirty="0" err="1" smtClean="0">
                <a:solidFill>
                  <a:srgbClr val="002060"/>
                </a:solidFill>
                <a:latin typeface="+mn-lt"/>
              </a:rPr>
              <a:t>durch</a:t>
            </a:r>
            <a:r>
              <a:rPr lang="en-US" sz="2000" b="1" dirty="0" smtClean="0">
                <a:solidFill>
                  <a:srgbClr val="002060"/>
                </a:solidFill>
                <a:latin typeface="+mn-lt"/>
              </a:rPr>
              <a:t> das </a:t>
            </a:r>
            <a:r>
              <a:rPr lang="en-US" sz="2000" b="1" dirty="0" err="1" smtClean="0">
                <a:solidFill>
                  <a:srgbClr val="002060"/>
                </a:solidFill>
                <a:latin typeface="+mn-lt"/>
              </a:rPr>
              <a:t>Zusammenspiel</a:t>
            </a:r>
            <a:r>
              <a:rPr lang="en-US" sz="2000" b="1" dirty="0" smtClean="0">
                <a:solidFill>
                  <a:srgbClr val="002060"/>
                </a:solidFill>
                <a:latin typeface="+mn-lt"/>
              </a:rPr>
              <a:t> </a:t>
            </a:r>
            <a:r>
              <a:rPr lang="en-US" sz="2000" b="1" dirty="0" err="1" smtClean="0">
                <a:solidFill>
                  <a:srgbClr val="002060"/>
                </a:solidFill>
                <a:latin typeface="+mn-lt"/>
              </a:rPr>
              <a:t>verschiedener</a:t>
            </a:r>
            <a:r>
              <a:rPr lang="en-US" sz="2000" b="1" dirty="0" smtClean="0">
                <a:solidFill>
                  <a:srgbClr val="002060"/>
                </a:solidFill>
                <a:latin typeface="+mn-lt"/>
              </a:rPr>
              <a:t> </a:t>
            </a:r>
            <a:r>
              <a:rPr lang="en-US" sz="2000" b="1" dirty="0" err="1" smtClean="0">
                <a:solidFill>
                  <a:srgbClr val="002060"/>
                </a:solidFill>
                <a:latin typeface="+mn-lt"/>
              </a:rPr>
              <a:t>Regulierungsinstanzen</a:t>
            </a:r>
            <a:endParaRPr lang="en-US" sz="2000" b="1" dirty="0">
              <a:solidFill>
                <a:srgbClr val="002060"/>
              </a:solidFill>
              <a:latin typeface="+mn-lt"/>
            </a:endParaRPr>
          </a:p>
        </p:txBody>
      </p:sp>
      <p:sp>
        <p:nvSpPr>
          <p:cNvPr id="9" name="Textfeld 13"/>
          <p:cNvSpPr txBox="1">
            <a:spLocks noChangeArrowheads="1"/>
          </p:cNvSpPr>
          <p:nvPr/>
        </p:nvSpPr>
        <p:spPr bwMode="auto">
          <a:xfrm>
            <a:off x="1691680" y="2348880"/>
            <a:ext cx="5725144" cy="769441"/>
          </a:xfrm>
          <a:prstGeom prst="rect">
            <a:avLst/>
          </a:prstGeom>
          <a:solidFill>
            <a:srgbClr val="002060"/>
          </a:solidFill>
          <a:ln w="9525">
            <a:noFill/>
            <a:miter lim="800000"/>
            <a:headEnd/>
            <a:tailEnd/>
          </a:ln>
        </p:spPr>
        <p:txBody>
          <a:bodyPr wrap="square">
            <a:spAutoFit/>
          </a:bodyPr>
          <a:lstStyle/>
          <a:p>
            <a:pPr algn="ctr"/>
            <a:r>
              <a:rPr lang="de-DE" sz="4400" b="1" dirty="0" smtClean="0">
                <a:solidFill>
                  <a:schemeClr val="bg1"/>
                </a:solidFill>
                <a:latin typeface="Calibri" pitchFamily="34" charset="0"/>
                <a:cs typeface="Calibri" pitchFamily="34" charset="0"/>
              </a:rPr>
              <a:t>Dilemma</a:t>
            </a:r>
            <a:endParaRPr lang="de-DE" sz="4400" b="1"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a:xfrm>
            <a:off x="179512" y="116632"/>
            <a:ext cx="8784976" cy="6381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13"/>
          <p:cNvSpPr txBox="1">
            <a:spLocks noChangeArrowheads="1"/>
          </p:cNvSpPr>
          <p:nvPr/>
        </p:nvSpPr>
        <p:spPr bwMode="auto">
          <a:xfrm>
            <a:off x="1763688" y="188640"/>
            <a:ext cx="5725144" cy="461665"/>
          </a:xfrm>
          <a:prstGeom prst="rect">
            <a:avLst/>
          </a:prstGeom>
          <a:solidFill>
            <a:srgbClr val="002060"/>
          </a:solidFill>
          <a:ln w="9525">
            <a:noFill/>
            <a:miter lim="800000"/>
            <a:headEnd/>
            <a:tailEnd/>
          </a:ln>
        </p:spPr>
        <p:txBody>
          <a:bodyPr wrap="square">
            <a:spAutoFit/>
          </a:bodyPr>
          <a:lstStyle/>
          <a:p>
            <a:pPr algn="ctr"/>
            <a:r>
              <a:rPr lang="de-DE" sz="2400" b="1" dirty="0" smtClean="0">
                <a:solidFill>
                  <a:schemeClr val="bg1"/>
                </a:solidFill>
                <a:latin typeface="Calibri" pitchFamily="34" charset="0"/>
                <a:cs typeface="Calibri" pitchFamily="34" charset="0"/>
              </a:rPr>
              <a:t>Informationsethisches Dilemma</a:t>
            </a:r>
            <a:endParaRPr lang="de-DE" sz="2400" b="1" dirty="0">
              <a:solidFill>
                <a:schemeClr val="bg1"/>
              </a:solidFill>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2008" y="692696"/>
            <a:ext cx="8964488" cy="5112568"/>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3779912" y="1772816"/>
            <a:ext cx="5149380" cy="3796258"/>
          </a:xfrm>
          <a:prstGeom prst="rect">
            <a:avLst/>
          </a:prstGeom>
          <a:noFill/>
          <a:ln w="9525">
            <a:noFill/>
            <a:miter lim="800000"/>
            <a:headEnd/>
            <a:tailEnd/>
          </a:ln>
        </p:spPr>
      </p:pic>
      <p:grpSp>
        <p:nvGrpSpPr>
          <p:cNvPr id="7" name="Gruppieren 6"/>
          <p:cNvGrpSpPr/>
          <p:nvPr/>
        </p:nvGrpSpPr>
        <p:grpSpPr>
          <a:xfrm>
            <a:off x="323528" y="1268760"/>
            <a:ext cx="8352928" cy="5040560"/>
            <a:chOff x="323528" y="1124744"/>
            <a:chExt cx="8352928" cy="5040560"/>
          </a:xfrm>
        </p:grpSpPr>
        <p:sp>
          <p:nvSpPr>
            <p:cNvPr id="8" name="Textfeld 7"/>
            <p:cNvSpPr txBox="1"/>
            <p:nvPr/>
          </p:nvSpPr>
          <p:spPr>
            <a:xfrm>
              <a:off x="467544" y="1124744"/>
              <a:ext cx="2520280" cy="4031873"/>
            </a:xfrm>
            <a:prstGeom prst="rect">
              <a:avLst/>
            </a:prstGeom>
            <a:solidFill>
              <a:schemeClr val="tx1"/>
            </a:solidFill>
          </p:spPr>
          <p:txBody>
            <a:bodyPr wrap="square" rtlCol="0">
              <a:spAutoFit/>
            </a:bodyPr>
            <a:lstStyle/>
            <a:p>
              <a:r>
                <a:rPr lang="en-US" sz="3200" dirty="0" smtClean="0">
                  <a:solidFill>
                    <a:schemeClr val="bg1"/>
                  </a:solidFill>
                </a:rPr>
                <a:t>“I always want to do the right thing, but so often it interfere with my legal practice”</a:t>
              </a:r>
              <a:endParaRPr lang="en-US" sz="3200" dirty="0">
                <a:solidFill>
                  <a:schemeClr val="bg1"/>
                </a:solidFill>
              </a:endParaRPr>
            </a:p>
          </p:txBody>
        </p:sp>
        <p:sp>
          <p:nvSpPr>
            <p:cNvPr id="10" name="Textfeld 9"/>
            <p:cNvSpPr txBox="1"/>
            <p:nvPr/>
          </p:nvSpPr>
          <p:spPr>
            <a:xfrm>
              <a:off x="323528" y="5795972"/>
              <a:ext cx="8352928" cy="369332"/>
            </a:xfrm>
            <a:prstGeom prst="rect">
              <a:avLst/>
            </a:prstGeom>
            <a:noFill/>
          </p:spPr>
          <p:txBody>
            <a:bodyPr wrap="square" rtlCol="0">
              <a:spAutoFit/>
            </a:bodyPr>
            <a:lstStyle/>
            <a:p>
              <a:r>
                <a:rPr lang="en-US" dirty="0" smtClean="0"/>
                <a:t>http://www.stus.com/stus-category.php?cat=NOW&amp;sub=CET</a:t>
              </a:r>
              <a:endParaRPr lang="en-US" dirty="0"/>
            </a:p>
          </p:txBody>
        </p:sp>
      </p:grpSp>
      <p:sp>
        <p:nvSpPr>
          <p:cNvPr id="11" name="Textfeld 10"/>
          <p:cNvSpPr txBox="1"/>
          <p:nvPr/>
        </p:nvSpPr>
        <p:spPr>
          <a:xfrm>
            <a:off x="1619672" y="1628800"/>
            <a:ext cx="6264696" cy="2308324"/>
          </a:xfrm>
          <a:prstGeom prst="rect">
            <a:avLst/>
          </a:prstGeom>
          <a:solidFill>
            <a:srgbClr val="002060"/>
          </a:solidFill>
        </p:spPr>
        <p:txBody>
          <a:bodyPr wrap="square" rtlCol="0">
            <a:spAutoFit/>
          </a:bodyPr>
          <a:lstStyle/>
          <a:p>
            <a:pPr algn="ctr"/>
            <a:r>
              <a:rPr lang="en-US" sz="3600" dirty="0" smtClean="0">
                <a:solidFill>
                  <a:schemeClr val="bg1"/>
                </a:solidFill>
              </a:rPr>
              <a:t>Information ethics dilemmas because of regulatory contradictions between ethics and copyright</a:t>
            </a:r>
            <a:endParaRPr lang="en-U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13"/>
          <p:cNvSpPr txBox="1">
            <a:spLocks noChangeArrowheads="1"/>
          </p:cNvSpPr>
          <p:nvPr/>
        </p:nvSpPr>
        <p:spPr bwMode="auto">
          <a:xfrm>
            <a:off x="2051720" y="332656"/>
            <a:ext cx="4800600" cy="523220"/>
          </a:xfrm>
          <a:prstGeom prst="rect">
            <a:avLst/>
          </a:prstGeom>
          <a:solidFill>
            <a:schemeClr val="bg1"/>
          </a:solidFill>
          <a:ln w="9525">
            <a:noFill/>
            <a:miter lim="800000"/>
            <a:headEnd/>
            <a:tailEnd/>
          </a:ln>
        </p:spPr>
        <p:txBody>
          <a:bodyPr>
            <a:spAutoFit/>
          </a:bodyPr>
          <a:lstStyle/>
          <a:p>
            <a:pPr algn="ctr"/>
            <a:r>
              <a:rPr lang="de-DE" sz="2800" b="1" dirty="0" smtClean="0">
                <a:solidFill>
                  <a:srgbClr val="002060"/>
                </a:solidFill>
                <a:latin typeface="Calibri" pitchFamily="34" charset="0"/>
                <a:cs typeface="Calibri" pitchFamily="34" charset="0"/>
              </a:rPr>
              <a:t>Was ist ein Dilemma?</a:t>
            </a:r>
            <a:endParaRPr lang="de-DE" sz="2800" b="1" dirty="0">
              <a:solidFill>
                <a:srgbClr val="002060"/>
              </a:solidFill>
              <a:latin typeface="Calibri" pitchFamily="34" charset="0"/>
              <a:cs typeface="Calibri" pitchFamily="34" charset="0"/>
            </a:endParaRPr>
          </a:p>
        </p:txBody>
      </p:sp>
      <p:sp>
        <p:nvSpPr>
          <p:cNvPr id="9" name="Textfeld 13"/>
          <p:cNvSpPr txBox="1">
            <a:spLocks noChangeArrowheads="1"/>
          </p:cNvSpPr>
          <p:nvPr/>
        </p:nvSpPr>
        <p:spPr bwMode="auto">
          <a:xfrm>
            <a:off x="179512" y="1280949"/>
            <a:ext cx="8892480" cy="3600986"/>
          </a:xfrm>
          <a:prstGeom prst="rect">
            <a:avLst/>
          </a:prstGeom>
          <a:solidFill>
            <a:schemeClr val="bg1"/>
          </a:solidFill>
          <a:ln w="9525">
            <a:noFill/>
            <a:miter lim="800000"/>
            <a:headEnd/>
            <a:tailEnd/>
          </a:ln>
        </p:spPr>
        <p:txBody>
          <a:bodyPr wrap="square">
            <a:spAutoFit/>
          </a:bodyPr>
          <a:lstStyle/>
          <a:p>
            <a:pPr algn="ctr"/>
            <a:r>
              <a:rPr lang="de-DE" sz="2400" b="1" dirty="0" smtClean="0">
                <a:solidFill>
                  <a:srgbClr val="002060"/>
                </a:solidFill>
                <a:latin typeface="Calibri" pitchFamily="34" charset="0"/>
                <a:cs typeface="Calibri" pitchFamily="34" charset="0"/>
              </a:rPr>
              <a:t>Eine problematische Situation</a:t>
            </a:r>
            <a:br>
              <a:rPr lang="de-DE" sz="2400" b="1" dirty="0" smtClean="0">
                <a:solidFill>
                  <a:srgbClr val="002060"/>
                </a:solidFill>
                <a:latin typeface="Calibri" pitchFamily="34" charset="0"/>
                <a:cs typeface="Calibri" pitchFamily="34" charset="0"/>
              </a:rPr>
            </a:br>
            <a:endParaRPr lang="de-DE" sz="2400" b="1" dirty="0" smtClean="0">
              <a:solidFill>
                <a:srgbClr val="002060"/>
              </a:solidFill>
              <a:latin typeface="Calibri" pitchFamily="34" charset="0"/>
              <a:cs typeface="Calibri" pitchFamily="34" charset="0"/>
            </a:endParaRPr>
          </a:p>
          <a:p>
            <a:pPr algn="ctr"/>
            <a:r>
              <a:rPr lang="de-DE" sz="2400" b="1" dirty="0" smtClean="0">
                <a:solidFill>
                  <a:srgbClr val="002060"/>
                </a:solidFill>
                <a:latin typeface="Calibri" pitchFamily="34" charset="0"/>
                <a:cs typeface="Calibri" pitchFamily="34" charset="0"/>
              </a:rPr>
              <a:t>In der es zwei Problemlösungen gibt</a:t>
            </a:r>
          </a:p>
          <a:p>
            <a:pPr algn="ctr"/>
            <a:r>
              <a:rPr lang="de-DE" sz="2400" b="1" dirty="0" smtClean="0">
                <a:solidFill>
                  <a:srgbClr val="002060"/>
                </a:solidFill>
                <a:latin typeface="Calibri" pitchFamily="34" charset="0"/>
                <a:cs typeface="Calibri" pitchFamily="34" charset="0"/>
              </a:rPr>
              <a:t>Beide haben unerwünschte Konsequenzen</a:t>
            </a:r>
          </a:p>
          <a:p>
            <a:pPr algn="ctr"/>
            <a:r>
              <a:rPr lang="de-DE" sz="2400" b="1" dirty="0" smtClean="0">
                <a:solidFill>
                  <a:srgbClr val="002060"/>
                </a:solidFill>
                <a:latin typeface="Calibri" pitchFamily="34" charset="0"/>
                <a:cs typeface="Calibri" pitchFamily="34" charset="0"/>
              </a:rPr>
              <a:t>Was immer man entscheidet – das Resultat wird unerwünscht sein</a:t>
            </a:r>
          </a:p>
          <a:p>
            <a:pPr algn="ctr"/>
            <a:r>
              <a:rPr lang="de-DE" sz="2800" b="1" dirty="0" smtClean="0">
                <a:solidFill>
                  <a:srgbClr val="002060"/>
                </a:solidFill>
                <a:latin typeface="Calibri" pitchFamily="34" charset="0"/>
                <a:cs typeface="Calibri" pitchFamily="34" charset="0"/>
              </a:rPr>
              <a:t/>
            </a:r>
            <a:br>
              <a:rPr lang="de-DE" sz="2800" b="1" dirty="0" smtClean="0">
                <a:solidFill>
                  <a:srgbClr val="002060"/>
                </a:solidFill>
                <a:latin typeface="Calibri" pitchFamily="34" charset="0"/>
                <a:cs typeface="Calibri" pitchFamily="34" charset="0"/>
              </a:rPr>
            </a:br>
            <a:r>
              <a:rPr lang="de-DE" sz="2800" b="1" dirty="0" smtClean="0">
                <a:solidFill>
                  <a:srgbClr val="002060"/>
                </a:solidFill>
                <a:latin typeface="Calibri" pitchFamily="34" charset="0"/>
                <a:cs typeface="Calibri" pitchFamily="34" charset="0"/>
              </a:rPr>
              <a:t>negative Dilemma</a:t>
            </a:r>
          </a:p>
          <a:p>
            <a:pPr algn="ctr"/>
            <a:r>
              <a:rPr lang="de-DE" sz="2400" b="1" dirty="0" smtClean="0">
                <a:solidFill>
                  <a:srgbClr val="002060"/>
                </a:solidFill>
                <a:latin typeface="Calibri" pitchFamily="34" charset="0"/>
                <a:cs typeface="Calibri" pitchFamily="34" charset="0"/>
              </a:rPr>
              <a:t>oder</a:t>
            </a:r>
            <a:br>
              <a:rPr lang="de-DE" sz="2400" b="1" dirty="0" smtClean="0">
                <a:solidFill>
                  <a:srgbClr val="002060"/>
                </a:solidFill>
                <a:latin typeface="Calibri" pitchFamily="34" charset="0"/>
                <a:cs typeface="Calibri" pitchFamily="34" charset="0"/>
              </a:rPr>
            </a:br>
            <a:endParaRPr lang="de-DE" sz="2800" b="1" dirty="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13"/>
          <p:cNvSpPr txBox="1">
            <a:spLocks noChangeArrowheads="1"/>
          </p:cNvSpPr>
          <p:nvPr/>
        </p:nvSpPr>
        <p:spPr bwMode="auto">
          <a:xfrm>
            <a:off x="2051720" y="332656"/>
            <a:ext cx="4800600" cy="523220"/>
          </a:xfrm>
          <a:prstGeom prst="rect">
            <a:avLst/>
          </a:prstGeom>
          <a:solidFill>
            <a:schemeClr val="bg1"/>
          </a:solidFill>
          <a:ln w="9525">
            <a:noFill/>
            <a:miter lim="800000"/>
            <a:headEnd/>
            <a:tailEnd/>
          </a:ln>
        </p:spPr>
        <p:txBody>
          <a:bodyPr>
            <a:spAutoFit/>
          </a:bodyPr>
          <a:lstStyle/>
          <a:p>
            <a:pPr algn="ctr"/>
            <a:r>
              <a:rPr lang="de-DE" sz="2800" b="1" dirty="0" smtClean="0">
                <a:solidFill>
                  <a:srgbClr val="002060"/>
                </a:solidFill>
                <a:latin typeface="Calibri" pitchFamily="34" charset="0"/>
                <a:cs typeface="Calibri" pitchFamily="34" charset="0"/>
              </a:rPr>
              <a:t>Was ist ein Dilemma?</a:t>
            </a:r>
            <a:endParaRPr lang="de-DE" sz="2800" b="1" dirty="0">
              <a:solidFill>
                <a:srgbClr val="002060"/>
              </a:solidFill>
              <a:latin typeface="Calibri" pitchFamily="34" charset="0"/>
              <a:cs typeface="Calibri" pitchFamily="34" charset="0"/>
            </a:endParaRPr>
          </a:p>
        </p:txBody>
      </p:sp>
      <p:sp>
        <p:nvSpPr>
          <p:cNvPr id="9" name="Textfeld 13"/>
          <p:cNvSpPr txBox="1">
            <a:spLocks noChangeArrowheads="1"/>
          </p:cNvSpPr>
          <p:nvPr/>
        </p:nvSpPr>
        <p:spPr bwMode="auto">
          <a:xfrm>
            <a:off x="395536" y="1280949"/>
            <a:ext cx="8352928" cy="3970318"/>
          </a:xfrm>
          <a:prstGeom prst="rect">
            <a:avLst/>
          </a:prstGeom>
          <a:solidFill>
            <a:schemeClr val="bg1"/>
          </a:solidFill>
          <a:ln w="9525">
            <a:noFill/>
            <a:miter lim="800000"/>
            <a:headEnd/>
            <a:tailEnd/>
          </a:ln>
        </p:spPr>
        <p:txBody>
          <a:bodyPr wrap="square">
            <a:spAutoFit/>
          </a:bodyPr>
          <a:lstStyle/>
          <a:p>
            <a:pPr algn="ctr"/>
            <a:r>
              <a:rPr lang="de-DE" sz="2400" b="1" dirty="0" smtClean="0">
                <a:solidFill>
                  <a:srgbClr val="002060"/>
                </a:solidFill>
                <a:latin typeface="Calibri" pitchFamily="34" charset="0"/>
                <a:cs typeface="Calibri" pitchFamily="34" charset="0"/>
              </a:rPr>
              <a:t>Eine problematische Situation</a:t>
            </a:r>
            <a:br>
              <a:rPr lang="de-DE" sz="2400" b="1" dirty="0" smtClean="0">
                <a:solidFill>
                  <a:srgbClr val="002060"/>
                </a:solidFill>
                <a:latin typeface="Calibri" pitchFamily="34" charset="0"/>
                <a:cs typeface="Calibri" pitchFamily="34" charset="0"/>
              </a:rPr>
            </a:br>
            <a:endParaRPr lang="de-DE" sz="2400" b="1" dirty="0" smtClean="0">
              <a:solidFill>
                <a:srgbClr val="002060"/>
              </a:solidFill>
              <a:latin typeface="Calibri" pitchFamily="34" charset="0"/>
              <a:cs typeface="Calibri" pitchFamily="34" charset="0"/>
            </a:endParaRPr>
          </a:p>
          <a:p>
            <a:pPr algn="ctr"/>
            <a:r>
              <a:rPr lang="de-DE" sz="2400" b="1" dirty="0" smtClean="0">
                <a:solidFill>
                  <a:srgbClr val="002060"/>
                </a:solidFill>
                <a:latin typeface="Calibri" pitchFamily="34" charset="0"/>
                <a:cs typeface="Calibri" pitchFamily="34" charset="0"/>
              </a:rPr>
              <a:t>In der es zwei Problemlösungen gibt</a:t>
            </a:r>
          </a:p>
          <a:p>
            <a:pPr algn="ctr"/>
            <a:r>
              <a:rPr lang="de-DE" sz="2400" b="1" dirty="0" smtClean="0">
                <a:solidFill>
                  <a:srgbClr val="002060"/>
                </a:solidFill>
                <a:latin typeface="Calibri" pitchFamily="34" charset="0"/>
                <a:cs typeface="Calibri" pitchFamily="34" charset="0"/>
              </a:rPr>
              <a:t>Beide haben attraktiv erscheinende Konsequenzen</a:t>
            </a:r>
          </a:p>
          <a:p>
            <a:pPr algn="ctr"/>
            <a:r>
              <a:rPr lang="de-DE" sz="2400" b="1" dirty="0" smtClean="0">
                <a:solidFill>
                  <a:srgbClr val="002060"/>
                </a:solidFill>
                <a:latin typeface="Calibri" pitchFamily="34" charset="0"/>
                <a:cs typeface="Calibri" pitchFamily="34" charset="0"/>
              </a:rPr>
              <a:t>Schwierig oder unmöglich zu entscheiden welche wünschenswerter ist</a:t>
            </a:r>
          </a:p>
          <a:p>
            <a:pPr algn="ctr"/>
            <a:r>
              <a:rPr lang="de-DE" sz="2800" b="1" dirty="0" smtClean="0">
                <a:solidFill>
                  <a:srgbClr val="002060"/>
                </a:solidFill>
                <a:latin typeface="Calibri" pitchFamily="34" charset="0"/>
                <a:cs typeface="Calibri" pitchFamily="34" charset="0"/>
              </a:rPr>
              <a:t/>
            </a:r>
            <a:br>
              <a:rPr lang="de-DE" sz="2800" b="1" dirty="0" smtClean="0">
                <a:solidFill>
                  <a:srgbClr val="002060"/>
                </a:solidFill>
                <a:latin typeface="Calibri" pitchFamily="34" charset="0"/>
                <a:cs typeface="Calibri" pitchFamily="34" charset="0"/>
              </a:rPr>
            </a:br>
            <a:r>
              <a:rPr lang="de-DE" sz="2800" b="1" dirty="0" smtClean="0">
                <a:solidFill>
                  <a:srgbClr val="002060"/>
                </a:solidFill>
                <a:latin typeface="Calibri" pitchFamily="34" charset="0"/>
                <a:cs typeface="Calibri" pitchFamily="34" charset="0"/>
              </a:rPr>
              <a:t>positives Dilemma</a:t>
            </a:r>
          </a:p>
          <a:p>
            <a:pPr algn="ct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endParaRPr lang="de-DE" sz="2800" b="1" dirty="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bwMode="auto">
          <a:xfrm>
            <a:off x="1043608" y="404664"/>
            <a:ext cx="6400800" cy="648072"/>
          </a:xfrm>
          <a:prstGeom prst="rect">
            <a:avLst/>
          </a:prstGeom>
          <a:solidFill>
            <a:schemeClr val="bg1">
              <a:lumMod val="85000"/>
            </a:schemeClr>
          </a:solidFill>
          <a:ln w="9525">
            <a:noFill/>
            <a:miter lim="800000"/>
            <a:headEnd/>
            <a:tailEnd/>
          </a:ln>
        </p:spPr>
        <p:txBody>
          <a:bodyPr anchor="ctr">
            <a:noAutofit/>
          </a:bodyPr>
          <a:lstStyle/>
          <a:p>
            <a:pPr marL="342900" indent="-342900" algn="ctr" fontAlgn="auto">
              <a:spcBef>
                <a:spcPct val="20000"/>
              </a:spcBef>
              <a:spcAft>
                <a:spcPts val="0"/>
              </a:spcAft>
              <a:buFont typeface="Arial" pitchFamily="34" charset="0"/>
              <a:buNone/>
              <a:defRPr/>
            </a:pPr>
            <a:r>
              <a:rPr lang="de-DE" sz="2800" b="1" dirty="0" smtClean="0">
                <a:solidFill>
                  <a:srgbClr val="002060"/>
                </a:solidFill>
                <a:latin typeface="+mn-lt"/>
              </a:rPr>
              <a:t>Inhalt</a:t>
            </a:r>
            <a:endParaRPr lang="de-DE" sz="2800" b="1" dirty="0">
              <a:solidFill>
                <a:srgbClr val="002060"/>
              </a:solidFill>
              <a:latin typeface="+mn-lt"/>
            </a:endParaRPr>
          </a:p>
        </p:txBody>
      </p:sp>
      <p:sp>
        <p:nvSpPr>
          <p:cNvPr id="7" name="Textfeld 6"/>
          <p:cNvSpPr txBox="1"/>
          <p:nvPr/>
        </p:nvSpPr>
        <p:spPr>
          <a:xfrm>
            <a:off x="827584" y="1196752"/>
            <a:ext cx="7704856" cy="369332"/>
          </a:xfrm>
          <a:prstGeom prst="rect">
            <a:avLst/>
          </a:prstGeom>
          <a:noFill/>
        </p:spPr>
        <p:txBody>
          <a:bodyPr wrap="square" rtlCol="0">
            <a:spAutoFit/>
          </a:bodyPr>
          <a:lstStyle/>
          <a:p>
            <a:pPr marL="269875" indent="-269875">
              <a:buFont typeface="Wingdings" pitchFamily="2" charset="2"/>
              <a:buChar char="Ø"/>
            </a:pPr>
            <a:r>
              <a:rPr lang="en-US" b="1" dirty="0" smtClean="0">
                <a:solidFill>
                  <a:srgbClr val="002060"/>
                </a:solidFill>
                <a:latin typeface="+mn-lt"/>
              </a:rPr>
              <a:t>Wissen und Information - </a:t>
            </a:r>
            <a:r>
              <a:rPr lang="en-US" b="1" dirty="0" err="1" smtClean="0">
                <a:solidFill>
                  <a:srgbClr val="002060"/>
                </a:solidFill>
                <a:latin typeface="+mn-lt"/>
              </a:rPr>
              <a:t>Wissensobjekte</a:t>
            </a:r>
            <a:r>
              <a:rPr lang="en-US" b="1" dirty="0" smtClean="0">
                <a:solidFill>
                  <a:srgbClr val="002060"/>
                </a:solidFill>
                <a:latin typeface="+mn-lt"/>
              </a:rPr>
              <a:t> – </a:t>
            </a:r>
            <a:r>
              <a:rPr lang="en-US" b="1" dirty="0" err="1" smtClean="0">
                <a:solidFill>
                  <a:srgbClr val="002060"/>
                </a:solidFill>
                <a:latin typeface="+mn-lt"/>
              </a:rPr>
              <a:t>Informationsobjekte</a:t>
            </a:r>
            <a:r>
              <a:rPr lang="en-US" b="1" dirty="0" smtClean="0">
                <a:solidFill>
                  <a:srgbClr val="002060"/>
                </a:solidFill>
                <a:latin typeface="+mn-lt"/>
              </a:rPr>
              <a:t> </a:t>
            </a:r>
            <a:endParaRPr lang="en-US" b="1" dirty="0">
              <a:solidFill>
                <a:srgbClr val="002060"/>
              </a:solidFill>
              <a:latin typeface="+mn-lt"/>
            </a:endParaRPr>
          </a:p>
        </p:txBody>
      </p:sp>
      <p:sp>
        <p:nvSpPr>
          <p:cNvPr id="9" name="Textfeld 8"/>
          <p:cNvSpPr txBox="1"/>
          <p:nvPr/>
        </p:nvSpPr>
        <p:spPr>
          <a:xfrm>
            <a:off x="827584" y="1680483"/>
            <a:ext cx="7200800" cy="369332"/>
          </a:xfrm>
          <a:prstGeom prst="rect">
            <a:avLst/>
          </a:prstGeom>
          <a:noFill/>
        </p:spPr>
        <p:txBody>
          <a:bodyPr wrap="square" rtlCol="0">
            <a:spAutoFit/>
          </a:bodyPr>
          <a:lstStyle/>
          <a:p>
            <a:pPr marL="269875" indent="-269875">
              <a:buFont typeface="Wingdings" pitchFamily="2" charset="2"/>
              <a:buChar char="Ø"/>
            </a:pPr>
            <a:r>
              <a:rPr lang="en-US" b="1" dirty="0" err="1" smtClean="0">
                <a:solidFill>
                  <a:srgbClr val="002060"/>
                </a:solidFill>
                <a:latin typeface="+mn-lt"/>
              </a:rPr>
              <a:t>Methodisch</a:t>
            </a:r>
            <a:r>
              <a:rPr lang="en-US" b="1" dirty="0" smtClean="0">
                <a:solidFill>
                  <a:srgbClr val="002060"/>
                </a:solidFill>
                <a:latin typeface="+mn-lt"/>
              </a:rPr>
              <a:t> - </a:t>
            </a:r>
            <a:r>
              <a:rPr lang="en-US" b="1" dirty="0" err="1" smtClean="0">
                <a:solidFill>
                  <a:srgbClr val="002060"/>
                </a:solidFill>
                <a:latin typeface="+mn-lt"/>
              </a:rPr>
              <a:t>politisch</a:t>
            </a:r>
            <a:endParaRPr lang="en-US" b="1" dirty="0">
              <a:solidFill>
                <a:srgbClr val="002060"/>
              </a:solidFill>
              <a:latin typeface="+mn-lt"/>
            </a:endParaRPr>
          </a:p>
        </p:txBody>
      </p:sp>
      <p:sp>
        <p:nvSpPr>
          <p:cNvPr id="11" name="Textfeld 10"/>
          <p:cNvSpPr txBox="1"/>
          <p:nvPr/>
        </p:nvSpPr>
        <p:spPr>
          <a:xfrm>
            <a:off x="827584" y="2164214"/>
            <a:ext cx="6192688" cy="369332"/>
          </a:xfrm>
          <a:prstGeom prst="rect">
            <a:avLst/>
          </a:prstGeom>
          <a:noFill/>
        </p:spPr>
        <p:txBody>
          <a:bodyPr wrap="square" rtlCol="0">
            <a:spAutoFit/>
          </a:bodyPr>
          <a:lstStyle/>
          <a:p>
            <a:pPr marL="269875" indent="-269875">
              <a:buFont typeface="Wingdings" pitchFamily="2" charset="2"/>
              <a:buChar char="Ø"/>
            </a:pPr>
            <a:r>
              <a:rPr lang="en-US" b="1" dirty="0" err="1" smtClean="0">
                <a:solidFill>
                  <a:srgbClr val="002060"/>
                </a:solidFill>
                <a:latin typeface="+mn-lt"/>
              </a:rPr>
              <a:t>Wem</a:t>
            </a:r>
            <a:r>
              <a:rPr lang="en-US" b="1" dirty="0" smtClean="0">
                <a:solidFill>
                  <a:srgbClr val="002060"/>
                </a:solidFill>
                <a:latin typeface="+mn-lt"/>
              </a:rPr>
              <a:t> </a:t>
            </a:r>
            <a:r>
              <a:rPr lang="en-US" b="1" dirty="0" err="1" smtClean="0">
                <a:solidFill>
                  <a:srgbClr val="002060"/>
                </a:solidFill>
                <a:latin typeface="+mn-lt"/>
              </a:rPr>
              <a:t>gehört</a:t>
            </a:r>
            <a:r>
              <a:rPr lang="en-US" b="1" dirty="0" smtClean="0">
                <a:solidFill>
                  <a:srgbClr val="002060"/>
                </a:solidFill>
                <a:latin typeface="+mn-lt"/>
              </a:rPr>
              <a:t> Wissen? </a:t>
            </a:r>
            <a:r>
              <a:rPr lang="en-US" b="1" dirty="0" err="1" smtClean="0">
                <a:solidFill>
                  <a:srgbClr val="002060"/>
                </a:solidFill>
                <a:latin typeface="+mn-lt"/>
              </a:rPr>
              <a:t>Wer</a:t>
            </a:r>
            <a:r>
              <a:rPr lang="en-US" b="1" dirty="0" smtClean="0">
                <a:solidFill>
                  <a:srgbClr val="002060"/>
                </a:solidFill>
                <a:latin typeface="+mn-lt"/>
              </a:rPr>
              <a:t>/was </a:t>
            </a:r>
            <a:r>
              <a:rPr lang="en-US" b="1" dirty="0" err="1" smtClean="0">
                <a:solidFill>
                  <a:srgbClr val="002060"/>
                </a:solidFill>
                <a:latin typeface="+mn-lt"/>
              </a:rPr>
              <a:t>kontrolliert</a:t>
            </a:r>
            <a:r>
              <a:rPr lang="en-US" b="1" dirty="0" smtClean="0">
                <a:solidFill>
                  <a:srgbClr val="002060"/>
                </a:solidFill>
                <a:latin typeface="+mn-lt"/>
              </a:rPr>
              <a:t> Information?</a:t>
            </a:r>
            <a:endParaRPr lang="en-US" b="1" dirty="0">
              <a:solidFill>
                <a:srgbClr val="002060"/>
              </a:solidFill>
              <a:latin typeface="+mn-lt"/>
            </a:endParaRPr>
          </a:p>
        </p:txBody>
      </p:sp>
      <p:sp>
        <p:nvSpPr>
          <p:cNvPr id="13" name="Textfeld 12"/>
          <p:cNvSpPr txBox="1"/>
          <p:nvPr/>
        </p:nvSpPr>
        <p:spPr>
          <a:xfrm>
            <a:off x="827584" y="2647945"/>
            <a:ext cx="7632848" cy="369332"/>
          </a:xfrm>
          <a:prstGeom prst="rect">
            <a:avLst/>
          </a:prstGeom>
          <a:noFill/>
        </p:spPr>
        <p:txBody>
          <a:bodyPr wrap="square" rtlCol="0">
            <a:spAutoFit/>
          </a:bodyPr>
          <a:lstStyle/>
          <a:p>
            <a:pPr marL="269875" indent="-269875">
              <a:buFont typeface="Wingdings" pitchFamily="2" charset="2"/>
              <a:buChar char="Ø"/>
            </a:pPr>
            <a:r>
              <a:rPr lang="en-US" b="1" dirty="0" err="1" smtClean="0">
                <a:solidFill>
                  <a:srgbClr val="002060"/>
                </a:solidFill>
                <a:latin typeface="+mn-lt"/>
              </a:rPr>
              <a:t>Regulierungsinstanzen</a:t>
            </a:r>
            <a:endParaRPr lang="en-US" b="1" dirty="0">
              <a:solidFill>
                <a:srgbClr val="002060"/>
              </a:solidFill>
              <a:latin typeface="+mn-lt"/>
            </a:endParaRPr>
          </a:p>
        </p:txBody>
      </p:sp>
      <p:sp>
        <p:nvSpPr>
          <p:cNvPr id="14" name="Textfeld 13"/>
          <p:cNvSpPr txBox="1"/>
          <p:nvPr/>
        </p:nvSpPr>
        <p:spPr>
          <a:xfrm>
            <a:off x="827584" y="4859868"/>
            <a:ext cx="7632848" cy="369332"/>
          </a:xfrm>
          <a:prstGeom prst="rect">
            <a:avLst/>
          </a:prstGeom>
          <a:noFill/>
        </p:spPr>
        <p:txBody>
          <a:bodyPr wrap="square" rtlCol="0">
            <a:spAutoFit/>
          </a:bodyPr>
          <a:lstStyle/>
          <a:p>
            <a:pPr marL="269875" indent="-269875">
              <a:buFont typeface="Wingdings" pitchFamily="2" charset="2"/>
              <a:buChar char="Ø"/>
            </a:pPr>
            <a:r>
              <a:rPr lang="de-DE" b="1" dirty="0" smtClean="0">
                <a:solidFill>
                  <a:srgbClr val="002060"/>
                </a:solidFill>
              </a:rPr>
              <a:t>Konsequenzen</a:t>
            </a:r>
            <a:endParaRPr lang="de-DE" b="1" dirty="0">
              <a:solidFill>
                <a:srgbClr val="002060"/>
              </a:solidFill>
            </a:endParaRPr>
          </a:p>
        </p:txBody>
      </p:sp>
      <p:sp>
        <p:nvSpPr>
          <p:cNvPr id="16" name="Textfeld 15"/>
          <p:cNvSpPr txBox="1"/>
          <p:nvPr/>
        </p:nvSpPr>
        <p:spPr>
          <a:xfrm>
            <a:off x="827584" y="3615407"/>
            <a:ext cx="7632848" cy="646331"/>
          </a:xfrm>
          <a:prstGeom prst="rect">
            <a:avLst/>
          </a:prstGeom>
          <a:noFill/>
        </p:spPr>
        <p:txBody>
          <a:bodyPr wrap="square" rtlCol="0">
            <a:spAutoFit/>
          </a:bodyPr>
          <a:lstStyle/>
          <a:p>
            <a:pPr marL="269875" indent="-269875">
              <a:buFont typeface="Wingdings" pitchFamily="2" charset="2"/>
              <a:buChar char="Ø"/>
            </a:pPr>
            <a:r>
              <a:rPr lang="de-DE" b="1" dirty="0" smtClean="0">
                <a:solidFill>
                  <a:srgbClr val="002060"/>
                </a:solidFill>
                <a:latin typeface="+mn-lt"/>
              </a:rPr>
              <a:t>Ethik/Recht; Ethik/Markt; Ethik/Technologie; Recht/Markt; Recht/</a:t>
            </a:r>
            <a:r>
              <a:rPr lang="de-DE" b="1" dirty="0" err="1" smtClean="0">
                <a:solidFill>
                  <a:srgbClr val="002060"/>
                </a:solidFill>
                <a:latin typeface="+mn-lt"/>
              </a:rPr>
              <a:t>technologie</a:t>
            </a:r>
            <a:r>
              <a:rPr lang="de-DE" b="1" dirty="0" smtClean="0">
                <a:solidFill>
                  <a:srgbClr val="002060"/>
                </a:solidFill>
                <a:latin typeface="+mn-lt"/>
              </a:rPr>
              <a:t>; Markt/Technologie</a:t>
            </a:r>
          </a:p>
        </p:txBody>
      </p:sp>
      <p:sp>
        <p:nvSpPr>
          <p:cNvPr id="15" name="Textfeld 14"/>
          <p:cNvSpPr txBox="1"/>
          <p:nvPr/>
        </p:nvSpPr>
        <p:spPr>
          <a:xfrm>
            <a:off x="827584" y="4376137"/>
            <a:ext cx="7632848" cy="369332"/>
          </a:xfrm>
          <a:prstGeom prst="rect">
            <a:avLst/>
          </a:prstGeom>
          <a:noFill/>
        </p:spPr>
        <p:txBody>
          <a:bodyPr wrap="square" rtlCol="0">
            <a:spAutoFit/>
          </a:bodyPr>
          <a:lstStyle/>
          <a:p>
            <a:pPr marL="269875" indent="-269875">
              <a:buFont typeface="Wingdings" pitchFamily="2" charset="2"/>
              <a:buChar char="Ø"/>
            </a:pPr>
            <a:r>
              <a:rPr lang="de-DE" b="1" dirty="0" smtClean="0">
                <a:solidFill>
                  <a:srgbClr val="002060"/>
                </a:solidFill>
                <a:latin typeface="+mn-lt"/>
              </a:rPr>
              <a:t>Was ist falsch gelaufen – speziell beim Urheberrecht?</a:t>
            </a:r>
          </a:p>
        </p:txBody>
      </p:sp>
      <p:sp>
        <p:nvSpPr>
          <p:cNvPr id="10" name="Textfeld 9"/>
          <p:cNvSpPr txBox="1"/>
          <p:nvPr/>
        </p:nvSpPr>
        <p:spPr>
          <a:xfrm>
            <a:off x="827584" y="3131676"/>
            <a:ext cx="7632848" cy="369332"/>
          </a:xfrm>
          <a:prstGeom prst="rect">
            <a:avLst/>
          </a:prstGeom>
          <a:noFill/>
        </p:spPr>
        <p:txBody>
          <a:bodyPr wrap="square" rtlCol="0">
            <a:spAutoFit/>
          </a:bodyPr>
          <a:lstStyle/>
          <a:p>
            <a:pPr marL="269875" indent="-269875">
              <a:buFont typeface="Wingdings" pitchFamily="2" charset="2"/>
              <a:buChar char="Ø"/>
            </a:pPr>
            <a:r>
              <a:rPr lang="de-DE" b="1" dirty="0" smtClean="0">
                <a:solidFill>
                  <a:srgbClr val="002060"/>
                </a:solidFill>
                <a:latin typeface="+mn-lt"/>
              </a:rPr>
              <a:t>Konflikte – Widersprüche – Dilemma – </a:t>
            </a:r>
            <a:r>
              <a:rPr lang="de-DE" b="1" dirty="0" err="1" smtClean="0">
                <a:solidFill>
                  <a:srgbClr val="002060"/>
                </a:solidFill>
                <a:latin typeface="+mn-lt"/>
              </a:rPr>
              <a:t>Polylemma</a:t>
            </a:r>
            <a:r>
              <a:rPr lang="de-DE" b="1" dirty="0" smtClean="0">
                <a:solidFill>
                  <a:srgbClr val="002060"/>
                </a:solidFill>
                <a:latin typeface="+mn-lt"/>
              </a:rPr>
              <a:t> - Aporien</a:t>
            </a:r>
            <a:endParaRPr lang="en-US" b="1" dirty="0">
              <a:solidFill>
                <a:srgbClr val="00206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4" grpId="0"/>
      <p:bldP spid="16" grpId="0"/>
      <p:bldP spid="1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13"/>
          <p:cNvSpPr txBox="1">
            <a:spLocks noChangeArrowheads="1"/>
          </p:cNvSpPr>
          <p:nvPr/>
        </p:nvSpPr>
        <p:spPr bwMode="auto">
          <a:xfrm>
            <a:off x="2051720" y="332656"/>
            <a:ext cx="4800600" cy="830997"/>
          </a:xfrm>
          <a:prstGeom prst="rect">
            <a:avLst/>
          </a:prstGeom>
          <a:solidFill>
            <a:schemeClr val="bg1"/>
          </a:solidFill>
          <a:ln w="9525">
            <a:noFill/>
            <a:miter lim="800000"/>
            <a:headEnd/>
            <a:tailEnd/>
          </a:ln>
        </p:spPr>
        <p:txBody>
          <a:bodyPr>
            <a:spAutoFit/>
          </a:bodyPr>
          <a:lstStyle/>
          <a:p>
            <a:pPr algn="ctr"/>
            <a:r>
              <a:rPr lang="de-DE" sz="2400" b="1" dirty="0" smtClean="0">
                <a:solidFill>
                  <a:srgbClr val="002060"/>
                </a:solidFill>
                <a:latin typeface="Calibri" pitchFamily="34" charset="0"/>
                <a:cs typeface="Calibri" pitchFamily="34" charset="0"/>
              </a:rPr>
              <a:t>Was ist ein informationsethisches Dilemma?</a:t>
            </a:r>
            <a:endParaRPr lang="de-DE" sz="2400" b="1" dirty="0">
              <a:solidFill>
                <a:srgbClr val="002060"/>
              </a:solidFill>
              <a:latin typeface="Calibri" pitchFamily="34" charset="0"/>
              <a:cs typeface="Calibri" pitchFamily="34" charset="0"/>
            </a:endParaRPr>
          </a:p>
        </p:txBody>
      </p:sp>
      <p:sp>
        <p:nvSpPr>
          <p:cNvPr id="6" name="Textfeld 13"/>
          <p:cNvSpPr txBox="1">
            <a:spLocks noChangeArrowheads="1"/>
          </p:cNvSpPr>
          <p:nvPr/>
        </p:nvSpPr>
        <p:spPr bwMode="auto">
          <a:xfrm>
            <a:off x="611560" y="1844824"/>
            <a:ext cx="7848872" cy="3477875"/>
          </a:xfrm>
          <a:prstGeom prst="rect">
            <a:avLst/>
          </a:prstGeom>
          <a:solidFill>
            <a:schemeClr val="bg1"/>
          </a:solidFill>
          <a:ln w="9525">
            <a:noFill/>
            <a:miter lim="800000"/>
            <a:headEnd/>
            <a:tailEnd/>
          </a:ln>
        </p:spPr>
        <p:txBody>
          <a:bodyPr wrap="square">
            <a:spAutoFit/>
          </a:bodyPr>
          <a:lstStyle/>
          <a:p>
            <a:pPr algn="ctr"/>
            <a:r>
              <a:rPr lang="de-DE" sz="2000" b="1" dirty="0" smtClean="0">
                <a:solidFill>
                  <a:srgbClr val="002060"/>
                </a:solidFill>
                <a:latin typeface="Calibri" pitchFamily="34" charset="0"/>
                <a:cs typeface="Calibri" pitchFamily="34" charset="0"/>
              </a:rPr>
              <a:t>Eine problematische Situation</a:t>
            </a:r>
            <a:br>
              <a:rPr lang="de-DE" sz="2000" b="1" dirty="0" smtClean="0">
                <a:solidFill>
                  <a:srgbClr val="002060"/>
                </a:solidFill>
                <a:latin typeface="Calibri" pitchFamily="34" charset="0"/>
                <a:cs typeface="Calibri" pitchFamily="34" charset="0"/>
              </a:rPr>
            </a:br>
            <a:endParaRPr lang="de-DE" sz="2000" b="1" dirty="0" smtClean="0">
              <a:solidFill>
                <a:srgbClr val="002060"/>
              </a:solidFill>
              <a:latin typeface="Calibri" pitchFamily="34" charset="0"/>
              <a:cs typeface="Calibri" pitchFamily="34" charset="0"/>
            </a:endParaRPr>
          </a:p>
          <a:p>
            <a:pPr algn="ctr"/>
            <a:r>
              <a:rPr lang="de-DE" sz="2000" b="1" dirty="0" smtClean="0">
                <a:solidFill>
                  <a:srgbClr val="002060"/>
                </a:solidFill>
                <a:latin typeface="Calibri" pitchFamily="34" charset="0"/>
                <a:cs typeface="Calibri" pitchFamily="34" charset="0"/>
              </a:rPr>
              <a:t>In der es zwei Problemlösungen (a) und (b) gibt</a:t>
            </a:r>
          </a:p>
          <a:p>
            <a:pPr algn="ctr"/>
            <a:endParaRPr lang="de-DE" sz="2000" b="1" dirty="0" smtClean="0">
              <a:solidFill>
                <a:srgbClr val="002060"/>
              </a:solidFill>
              <a:latin typeface="Calibri" pitchFamily="34" charset="0"/>
              <a:cs typeface="Calibri" pitchFamily="34" charset="0"/>
            </a:endParaRPr>
          </a:p>
          <a:p>
            <a:pPr algn="ctr"/>
            <a:r>
              <a:rPr lang="de-DE" sz="2000" b="1" dirty="0" smtClean="0">
                <a:solidFill>
                  <a:srgbClr val="002060"/>
                </a:solidFill>
                <a:latin typeface="Calibri" pitchFamily="34" charset="0"/>
                <a:cs typeface="Calibri" pitchFamily="34" charset="0"/>
              </a:rPr>
              <a:t>Beide sind aus ethischer Sicht erforderlich</a:t>
            </a:r>
          </a:p>
          <a:p>
            <a:pPr algn="ctr"/>
            <a:r>
              <a:rPr lang="de-DE" sz="2000" b="1" dirty="0" smtClean="0">
                <a:solidFill>
                  <a:srgbClr val="002060"/>
                </a:solidFill>
                <a:latin typeface="Calibri" pitchFamily="34" charset="0"/>
                <a:cs typeface="Calibri" pitchFamily="34" charset="0"/>
              </a:rPr>
              <a:t>Aber nur eine kann ausgeführt werden</a:t>
            </a:r>
          </a:p>
          <a:p>
            <a:pPr algn="ctr"/>
            <a:r>
              <a:rPr lang="de-DE" sz="2000" b="1" dirty="0" smtClean="0">
                <a:solidFill>
                  <a:srgbClr val="002060"/>
                </a:solidFill>
                <a:latin typeface="Calibri" pitchFamily="34" charset="0"/>
                <a:cs typeface="Calibri" pitchFamily="34" charset="0"/>
              </a:rPr>
              <a:t/>
            </a:r>
            <a:br>
              <a:rPr lang="de-DE" sz="2000" b="1" dirty="0" smtClean="0">
                <a:solidFill>
                  <a:srgbClr val="002060"/>
                </a:solidFill>
                <a:latin typeface="Calibri" pitchFamily="34" charset="0"/>
                <a:cs typeface="Calibri" pitchFamily="34" charset="0"/>
              </a:rPr>
            </a:br>
            <a:r>
              <a:rPr lang="de-DE" sz="2000" b="1" dirty="0" smtClean="0">
                <a:solidFill>
                  <a:srgbClr val="002060"/>
                </a:solidFill>
                <a:latin typeface="Calibri" pitchFamily="34" charset="0"/>
                <a:cs typeface="Calibri" pitchFamily="34" charset="0"/>
              </a:rPr>
              <a:t>was immer man tut</a:t>
            </a:r>
          </a:p>
          <a:p>
            <a:pPr algn="ctr"/>
            <a:r>
              <a:rPr lang="de-DE" sz="2000" b="1" dirty="0" smtClean="0">
                <a:solidFill>
                  <a:srgbClr val="002060"/>
                </a:solidFill>
                <a:latin typeface="Calibri" pitchFamily="34" charset="0"/>
                <a:cs typeface="Calibri" pitchFamily="34" charset="0"/>
              </a:rPr>
              <a:t>Was immer man entsprechend (a) ethisch korrekt tut, führt unweigerlich zu einer ethisch inkorrekten Handlung (indem man (b) vernachlässigt) </a:t>
            </a:r>
            <a:br>
              <a:rPr lang="de-DE" sz="2000" b="1" dirty="0" smtClean="0">
                <a:solidFill>
                  <a:srgbClr val="002060"/>
                </a:solidFill>
                <a:latin typeface="Calibri" pitchFamily="34" charset="0"/>
                <a:cs typeface="Calibri" pitchFamily="34" charset="0"/>
              </a:rPr>
            </a:br>
            <a:endParaRPr lang="de-DE" sz="2000" b="1" dirty="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13"/>
          <p:cNvSpPr txBox="1">
            <a:spLocks noChangeArrowheads="1"/>
          </p:cNvSpPr>
          <p:nvPr/>
        </p:nvSpPr>
        <p:spPr bwMode="auto">
          <a:xfrm>
            <a:off x="2051720" y="332656"/>
            <a:ext cx="4800600" cy="1200329"/>
          </a:xfrm>
          <a:prstGeom prst="rect">
            <a:avLst/>
          </a:prstGeom>
          <a:solidFill>
            <a:schemeClr val="bg1"/>
          </a:solidFill>
          <a:ln w="9525">
            <a:noFill/>
            <a:miter lim="800000"/>
            <a:headEnd/>
            <a:tailEnd/>
          </a:ln>
        </p:spPr>
        <p:txBody>
          <a:bodyPr>
            <a:spAutoFit/>
          </a:bodyPr>
          <a:lstStyle/>
          <a:p>
            <a:pPr algn="ctr"/>
            <a:r>
              <a:rPr lang="de-DE" sz="2400" b="1" dirty="0" smtClean="0">
                <a:solidFill>
                  <a:srgbClr val="002060"/>
                </a:solidFill>
                <a:latin typeface="Calibri" pitchFamily="34" charset="0"/>
                <a:cs typeface="Calibri" pitchFamily="34" charset="0"/>
              </a:rPr>
              <a:t>Dilemma auf verschieden hohen Ebenen innerhalb und zwischen Regulierungsinstanzen</a:t>
            </a:r>
            <a:endParaRPr lang="de-DE" sz="2400" b="1" dirty="0">
              <a:solidFill>
                <a:srgbClr val="002060"/>
              </a:solidFill>
              <a:latin typeface="Calibri" pitchFamily="34" charset="0"/>
              <a:cs typeface="Calibri" pitchFamily="34" charset="0"/>
            </a:endParaRPr>
          </a:p>
        </p:txBody>
      </p:sp>
      <p:sp>
        <p:nvSpPr>
          <p:cNvPr id="6" name="Textfeld 13"/>
          <p:cNvSpPr txBox="1">
            <a:spLocks noChangeArrowheads="1"/>
          </p:cNvSpPr>
          <p:nvPr/>
        </p:nvSpPr>
        <p:spPr bwMode="auto">
          <a:xfrm>
            <a:off x="827584" y="1700808"/>
            <a:ext cx="2592288" cy="923330"/>
          </a:xfrm>
          <a:prstGeom prst="rect">
            <a:avLst/>
          </a:prstGeom>
          <a:solidFill>
            <a:schemeClr val="bg1">
              <a:lumMod val="75000"/>
            </a:schemeClr>
          </a:solidFill>
          <a:ln w="9525">
            <a:noFill/>
            <a:miter lim="800000"/>
            <a:headEnd/>
            <a:tailEnd/>
          </a:ln>
        </p:spPr>
        <p:txBody>
          <a:bodyPr wrap="square">
            <a:spAutoFit/>
          </a:bodyPr>
          <a:lstStyle/>
          <a:p>
            <a:pPr algn="ctr"/>
            <a:endParaRPr lang="de-DE" b="1" dirty="0" smtClean="0">
              <a:solidFill>
                <a:srgbClr val="002060"/>
              </a:solidFill>
              <a:latin typeface="+mn-lt"/>
              <a:cs typeface="Calibri" pitchFamily="34" charset="0"/>
            </a:endParaRPr>
          </a:p>
          <a:p>
            <a:pPr algn="ctr"/>
            <a:r>
              <a:rPr lang="de-DE" b="1" dirty="0" smtClean="0">
                <a:solidFill>
                  <a:srgbClr val="002060"/>
                </a:solidFill>
                <a:latin typeface="+mn-lt"/>
                <a:cs typeface="Calibri" pitchFamily="34" charset="0"/>
              </a:rPr>
              <a:t>Makroebene</a:t>
            </a:r>
            <a:br>
              <a:rPr lang="de-DE" b="1" dirty="0" smtClean="0">
                <a:solidFill>
                  <a:srgbClr val="002060"/>
                </a:solidFill>
                <a:latin typeface="+mn-lt"/>
                <a:cs typeface="Calibri" pitchFamily="34" charset="0"/>
              </a:rPr>
            </a:br>
            <a:endParaRPr lang="de-DE" b="1" dirty="0">
              <a:solidFill>
                <a:srgbClr val="002060"/>
              </a:solidFill>
              <a:latin typeface="+mn-lt"/>
              <a:cs typeface="Calibri" pitchFamily="34" charset="0"/>
            </a:endParaRPr>
          </a:p>
        </p:txBody>
      </p:sp>
      <p:sp>
        <p:nvSpPr>
          <p:cNvPr id="7" name="Textfeld 13"/>
          <p:cNvSpPr txBox="1">
            <a:spLocks noChangeArrowheads="1"/>
          </p:cNvSpPr>
          <p:nvPr/>
        </p:nvSpPr>
        <p:spPr bwMode="auto">
          <a:xfrm>
            <a:off x="6012160" y="1700808"/>
            <a:ext cx="2592288" cy="923330"/>
          </a:xfrm>
          <a:prstGeom prst="rect">
            <a:avLst/>
          </a:prstGeom>
          <a:solidFill>
            <a:schemeClr val="bg1">
              <a:lumMod val="75000"/>
            </a:schemeClr>
          </a:solidFill>
          <a:ln w="9525">
            <a:noFill/>
            <a:miter lim="800000"/>
            <a:headEnd/>
            <a:tailEnd/>
          </a:ln>
        </p:spPr>
        <p:txBody>
          <a:bodyPr wrap="square">
            <a:spAutoFit/>
          </a:bodyPr>
          <a:lstStyle/>
          <a:p>
            <a:pPr algn="ctr"/>
            <a:endParaRPr lang="de-DE" b="1" dirty="0" smtClean="0">
              <a:solidFill>
                <a:srgbClr val="002060"/>
              </a:solidFill>
              <a:latin typeface="+mn-lt"/>
              <a:cs typeface="Calibri" pitchFamily="34" charset="0"/>
            </a:endParaRPr>
          </a:p>
          <a:p>
            <a:pPr algn="ctr"/>
            <a:r>
              <a:rPr lang="de-DE" b="1" dirty="0" smtClean="0">
                <a:solidFill>
                  <a:srgbClr val="002060"/>
                </a:solidFill>
                <a:latin typeface="+mn-lt"/>
                <a:cs typeface="Calibri" pitchFamily="34" charset="0"/>
              </a:rPr>
              <a:t>Mikroebene</a:t>
            </a:r>
            <a:br>
              <a:rPr lang="de-DE" b="1" dirty="0" smtClean="0">
                <a:solidFill>
                  <a:srgbClr val="002060"/>
                </a:solidFill>
                <a:latin typeface="+mn-lt"/>
                <a:cs typeface="Calibri" pitchFamily="34" charset="0"/>
              </a:rPr>
            </a:br>
            <a:endParaRPr lang="de-DE" b="1" dirty="0">
              <a:solidFill>
                <a:srgbClr val="002060"/>
              </a:solidFill>
              <a:latin typeface="+mn-lt"/>
              <a:cs typeface="Calibri" pitchFamily="34" charset="0"/>
            </a:endParaRPr>
          </a:p>
        </p:txBody>
      </p:sp>
      <p:sp>
        <p:nvSpPr>
          <p:cNvPr id="9" name="Textfeld 13"/>
          <p:cNvSpPr txBox="1">
            <a:spLocks noChangeArrowheads="1"/>
          </p:cNvSpPr>
          <p:nvPr/>
        </p:nvSpPr>
        <p:spPr bwMode="auto">
          <a:xfrm>
            <a:off x="539552" y="3068960"/>
            <a:ext cx="2376264" cy="923330"/>
          </a:xfrm>
          <a:prstGeom prst="rect">
            <a:avLst/>
          </a:prstGeom>
          <a:solidFill>
            <a:schemeClr val="bg1"/>
          </a:solidFill>
          <a:ln w="9525">
            <a:noFill/>
            <a:miter lim="800000"/>
            <a:headEnd/>
            <a:tailEnd/>
          </a:ln>
        </p:spPr>
        <p:txBody>
          <a:bodyPr wrap="square">
            <a:spAutoFit/>
          </a:bodyPr>
          <a:lstStyle/>
          <a:p>
            <a:pPr algn="ctr"/>
            <a:r>
              <a:rPr lang="de-DE" b="1" dirty="0" smtClean="0">
                <a:solidFill>
                  <a:srgbClr val="002060"/>
                </a:solidFill>
                <a:latin typeface="+mn-lt"/>
                <a:cs typeface="Calibri" pitchFamily="34" charset="0"/>
              </a:rPr>
              <a:t>Angelsächsisches Copyright – eher ein Handelsrecht</a:t>
            </a:r>
            <a:endParaRPr lang="de-DE" b="1" dirty="0">
              <a:solidFill>
                <a:srgbClr val="002060"/>
              </a:solidFill>
              <a:latin typeface="+mn-lt"/>
              <a:cs typeface="Calibri" pitchFamily="34" charset="0"/>
            </a:endParaRPr>
          </a:p>
        </p:txBody>
      </p:sp>
      <p:sp>
        <p:nvSpPr>
          <p:cNvPr id="10" name="Textfeld 13"/>
          <p:cNvSpPr txBox="1">
            <a:spLocks noChangeArrowheads="1"/>
          </p:cNvSpPr>
          <p:nvPr/>
        </p:nvSpPr>
        <p:spPr bwMode="auto">
          <a:xfrm>
            <a:off x="539552" y="4221088"/>
            <a:ext cx="2376264" cy="646331"/>
          </a:xfrm>
          <a:prstGeom prst="rect">
            <a:avLst/>
          </a:prstGeom>
          <a:solidFill>
            <a:schemeClr val="bg1"/>
          </a:solidFill>
          <a:ln w="9525">
            <a:noFill/>
            <a:miter lim="800000"/>
            <a:headEnd/>
            <a:tailEnd/>
          </a:ln>
        </p:spPr>
        <p:txBody>
          <a:bodyPr wrap="square">
            <a:spAutoFit/>
          </a:bodyPr>
          <a:lstStyle/>
          <a:p>
            <a:pPr algn="ctr"/>
            <a:r>
              <a:rPr lang="de-DE" b="1" dirty="0" smtClean="0">
                <a:solidFill>
                  <a:srgbClr val="002060"/>
                </a:solidFill>
                <a:latin typeface="+mn-lt"/>
                <a:cs typeface="Calibri" pitchFamily="34" charset="0"/>
              </a:rPr>
              <a:t>Europäisches– eher ein Handelsrecht</a:t>
            </a:r>
            <a:endParaRPr lang="de-DE" b="1" dirty="0">
              <a:solidFill>
                <a:srgbClr val="002060"/>
              </a:solidFill>
              <a:latin typeface="+mn-lt"/>
              <a:cs typeface="Calibri" pitchFamily="34" charset="0"/>
            </a:endParaRPr>
          </a:p>
        </p:txBody>
      </p:sp>
      <p:sp>
        <p:nvSpPr>
          <p:cNvPr id="11" name="Textfeld 13"/>
          <p:cNvSpPr txBox="1">
            <a:spLocks noChangeArrowheads="1"/>
          </p:cNvSpPr>
          <p:nvPr/>
        </p:nvSpPr>
        <p:spPr bwMode="auto">
          <a:xfrm>
            <a:off x="3563888" y="1700808"/>
            <a:ext cx="2232248" cy="923330"/>
          </a:xfrm>
          <a:prstGeom prst="rect">
            <a:avLst/>
          </a:prstGeom>
          <a:solidFill>
            <a:schemeClr val="bg1">
              <a:lumMod val="75000"/>
            </a:schemeClr>
          </a:solidFill>
          <a:ln w="9525">
            <a:noFill/>
            <a:miter lim="800000"/>
            <a:headEnd/>
            <a:tailEnd/>
          </a:ln>
        </p:spPr>
        <p:txBody>
          <a:bodyPr wrap="square">
            <a:spAutoFit/>
          </a:bodyPr>
          <a:lstStyle/>
          <a:p>
            <a:pPr algn="ctr"/>
            <a:endParaRPr lang="de-DE" b="1" dirty="0" smtClean="0">
              <a:solidFill>
                <a:srgbClr val="002060"/>
              </a:solidFill>
              <a:latin typeface="+mn-lt"/>
              <a:cs typeface="Calibri" pitchFamily="34" charset="0"/>
            </a:endParaRPr>
          </a:p>
          <a:p>
            <a:pPr algn="ctr"/>
            <a:r>
              <a:rPr lang="de-DE" b="1" dirty="0" err="1" smtClean="0">
                <a:solidFill>
                  <a:srgbClr val="002060"/>
                </a:solidFill>
                <a:latin typeface="+mn-lt"/>
                <a:cs typeface="Calibri" pitchFamily="34" charset="0"/>
              </a:rPr>
              <a:t>Mesoebene</a:t>
            </a:r>
            <a:r>
              <a:rPr lang="de-DE" b="1" dirty="0" smtClean="0">
                <a:solidFill>
                  <a:srgbClr val="002060"/>
                </a:solidFill>
                <a:latin typeface="+mn-lt"/>
                <a:cs typeface="Calibri" pitchFamily="34" charset="0"/>
              </a:rPr>
              <a:t/>
            </a:r>
            <a:br>
              <a:rPr lang="de-DE" b="1" dirty="0" smtClean="0">
                <a:solidFill>
                  <a:srgbClr val="002060"/>
                </a:solidFill>
                <a:latin typeface="+mn-lt"/>
                <a:cs typeface="Calibri" pitchFamily="34" charset="0"/>
              </a:rPr>
            </a:br>
            <a:endParaRPr lang="de-DE" b="1" dirty="0">
              <a:solidFill>
                <a:srgbClr val="002060"/>
              </a:solidFill>
              <a:latin typeface="+mn-lt"/>
              <a:cs typeface="Calibri" pitchFamily="34" charset="0"/>
            </a:endParaRPr>
          </a:p>
        </p:txBody>
      </p:sp>
      <p:sp>
        <p:nvSpPr>
          <p:cNvPr id="12" name="Textfeld 13"/>
          <p:cNvSpPr txBox="1">
            <a:spLocks noChangeArrowheads="1"/>
          </p:cNvSpPr>
          <p:nvPr/>
        </p:nvSpPr>
        <p:spPr bwMode="auto">
          <a:xfrm>
            <a:off x="3203848" y="2708920"/>
            <a:ext cx="2376264" cy="1200329"/>
          </a:xfrm>
          <a:prstGeom prst="rect">
            <a:avLst/>
          </a:prstGeom>
          <a:solidFill>
            <a:schemeClr val="bg1"/>
          </a:solidFill>
          <a:ln w="9525">
            <a:noFill/>
            <a:miter lim="800000"/>
            <a:headEnd/>
            <a:tailEnd/>
          </a:ln>
        </p:spPr>
        <p:txBody>
          <a:bodyPr wrap="square">
            <a:spAutoFit/>
          </a:bodyPr>
          <a:lstStyle/>
          <a:p>
            <a:pPr algn="ctr"/>
            <a:r>
              <a:rPr lang="de-DE" b="1" dirty="0" smtClean="0">
                <a:solidFill>
                  <a:srgbClr val="002060"/>
                </a:solidFill>
                <a:latin typeface="+mn-lt"/>
                <a:cs typeface="Calibri" pitchFamily="34" charset="0"/>
              </a:rPr>
              <a:t>Wissen und Information – geistiges Eigentum mit Exklusivrechten</a:t>
            </a:r>
            <a:endParaRPr lang="de-DE" b="1" dirty="0">
              <a:solidFill>
                <a:srgbClr val="002060"/>
              </a:solidFill>
              <a:latin typeface="+mn-lt"/>
              <a:cs typeface="Calibri" pitchFamily="34" charset="0"/>
            </a:endParaRPr>
          </a:p>
        </p:txBody>
      </p:sp>
      <p:sp>
        <p:nvSpPr>
          <p:cNvPr id="13" name="Textfeld 13"/>
          <p:cNvSpPr txBox="1">
            <a:spLocks noChangeArrowheads="1"/>
          </p:cNvSpPr>
          <p:nvPr/>
        </p:nvSpPr>
        <p:spPr bwMode="auto">
          <a:xfrm>
            <a:off x="3131840" y="4221088"/>
            <a:ext cx="2376264" cy="1477328"/>
          </a:xfrm>
          <a:prstGeom prst="rect">
            <a:avLst/>
          </a:prstGeom>
          <a:solidFill>
            <a:schemeClr val="bg1"/>
          </a:solidFill>
          <a:ln w="9525">
            <a:noFill/>
            <a:miter lim="800000"/>
            <a:headEnd/>
            <a:tailEnd/>
          </a:ln>
        </p:spPr>
        <p:txBody>
          <a:bodyPr wrap="square">
            <a:spAutoFit/>
          </a:bodyPr>
          <a:lstStyle/>
          <a:p>
            <a:pPr algn="ctr"/>
            <a:r>
              <a:rPr lang="de-DE" b="1" dirty="0" smtClean="0">
                <a:solidFill>
                  <a:srgbClr val="002060"/>
                </a:solidFill>
                <a:latin typeface="+mn-lt"/>
                <a:cs typeface="Calibri" pitchFamily="34" charset="0"/>
              </a:rPr>
              <a:t>Wissen und Information – ein öffentliches Eigentum mit bestimmten Rechten</a:t>
            </a:r>
            <a:endParaRPr lang="de-DE" b="1" dirty="0">
              <a:solidFill>
                <a:srgbClr val="002060"/>
              </a:solidFill>
              <a:latin typeface="+mn-lt"/>
              <a:cs typeface="Calibri" pitchFamily="34" charset="0"/>
            </a:endParaRPr>
          </a:p>
        </p:txBody>
      </p:sp>
      <p:sp>
        <p:nvSpPr>
          <p:cNvPr id="14" name="Textfeld 13"/>
          <p:cNvSpPr txBox="1">
            <a:spLocks noChangeArrowheads="1"/>
          </p:cNvSpPr>
          <p:nvPr/>
        </p:nvSpPr>
        <p:spPr bwMode="auto">
          <a:xfrm>
            <a:off x="5508104" y="2780928"/>
            <a:ext cx="3240360" cy="923330"/>
          </a:xfrm>
          <a:prstGeom prst="rect">
            <a:avLst/>
          </a:prstGeom>
          <a:solidFill>
            <a:schemeClr val="bg1"/>
          </a:solidFill>
          <a:ln w="9525">
            <a:noFill/>
            <a:miter lim="800000"/>
            <a:headEnd/>
            <a:tailEnd/>
          </a:ln>
        </p:spPr>
        <p:txBody>
          <a:bodyPr wrap="square">
            <a:spAutoFit/>
          </a:bodyPr>
          <a:lstStyle/>
          <a:p>
            <a:pPr algn="ctr"/>
            <a:r>
              <a:rPr lang="de-DE" b="1" dirty="0" smtClean="0">
                <a:solidFill>
                  <a:srgbClr val="002060"/>
                </a:solidFill>
                <a:latin typeface="+mn-lt"/>
                <a:cs typeface="Calibri" pitchFamily="34" charset="0"/>
              </a:rPr>
              <a:t>Nutzung öffentlich finanzierten Wissen ist genehmigungs- und vergütungsfrei</a:t>
            </a:r>
            <a:endParaRPr lang="de-DE" b="1" dirty="0">
              <a:solidFill>
                <a:srgbClr val="002060"/>
              </a:solidFill>
              <a:latin typeface="+mn-lt"/>
              <a:cs typeface="Calibri" pitchFamily="34" charset="0"/>
            </a:endParaRPr>
          </a:p>
        </p:txBody>
      </p:sp>
      <p:sp>
        <p:nvSpPr>
          <p:cNvPr id="16" name="Textfeld 15"/>
          <p:cNvSpPr txBox="1">
            <a:spLocks noChangeArrowheads="1"/>
          </p:cNvSpPr>
          <p:nvPr/>
        </p:nvSpPr>
        <p:spPr bwMode="auto">
          <a:xfrm>
            <a:off x="5508104" y="4005064"/>
            <a:ext cx="3240360" cy="923330"/>
          </a:xfrm>
          <a:prstGeom prst="rect">
            <a:avLst/>
          </a:prstGeom>
          <a:solidFill>
            <a:schemeClr val="bg1"/>
          </a:solidFill>
          <a:ln w="9525">
            <a:noFill/>
            <a:miter lim="800000"/>
            <a:headEnd/>
            <a:tailEnd/>
          </a:ln>
        </p:spPr>
        <p:txBody>
          <a:bodyPr wrap="square">
            <a:spAutoFit/>
          </a:bodyPr>
          <a:lstStyle/>
          <a:p>
            <a:pPr algn="ctr"/>
            <a:r>
              <a:rPr lang="de-DE" b="1" dirty="0" smtClean="0">
                <a:solidFill>
                  <a:srgbClr val="002060"/>
                </a:solidFill>
                <a:latin typeface="+mn-lt"/>
                <a:cs typeface="Calibri" pitchFamily="34" charset="0"/>
              </a:rPr>
              <a:t>Nutzung öffentlich finanzierten Wissen ist genehmigungs- aber vergütungsfrei</a:t>
            </a:r>
            <a:endParaRPr lang="de-DE" b="1" dirty="0">
              <a:solidFill>
                <a:srgbClr val="002060"/>
              </a:solidFill>
              <a:latin typeface="+mn-lt"/>
              <a:cs typeface="Calibri" pitchFamily="34" charset="0"/>
            </a:endParaRPr>
          </a:p>
        </p:txBody>
      </p:sp>
      <p:sp>
        <p:nvSpPr>
          <p:cNvPr id="17" name="Textfeld 16"/>
          <p:cNvSpPr txBox="1">
            <a:spLocks noChangeArrowheads="1"/>
          </p:cNvSpPr>
          <p:nvPr/>
        </p:nvSpPr>
        <p:spPr bwMode="auto">
          <a:xfrm>
            <a:off x="5508104" y="5229200"/>
            <a:ext cx="3240360" cy="1200329"/>
          </a:xfrm>
          <a:prstGeom prst="rect">
            <a:avLst/>
          </a:prstGeom>
          <a:solidFill>
            <a:schemeClr val="bg1"/>
          </a:solidFill>
          <a:ln w="9525">
            <a:noFill/>
            <a:miter lim="800000"/>
            <a:headEnd/>
            <a:tailEnd/>
          </a:ln>
        </p:spPr>
        <p:txBody>
          <a:bodyPr wrap="square">
            <a:spAutoFit/>
          </a:bodyPr>
          <a:lstStyle/>
          <a:p>
            <a:pPr algn="ctr"/>
            <a:r>
              <a:rPr lang="de-DE" b="1" dirty="0" smtClean="0">
                <a:solidFill>
                  <a:srgbClr val="002060"/>
                </a:solidFill>
                <a:latin typeface="+mn-lt"/>
                <a:cs typeface="Calibri" pitchFamily="34" charset="0"/>
              </a:rPr>
              <a:t>Nutzung öffentlich finanzierten Wissen ist weder genehmigungs- noch vergütungsfrei</a:t>
            </a:r>
            <a:endParaRPr lang="de-DE" b="1" dirty="0">
              <a:solidFill>
                <a:srgbClr val="002060"/>
              </a:solidFill>
              <a:latin typeface="+mn-lt"/>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feld 33"/>
          <p:cNvSpPr txBox="1"/>
          <p:nvPr/>
        </p:nvSpPr>
        <p:spPr>
          <a:xfrm>
            <a:off x="755576" y="548680"/>
            <a:ext cx="8064896" cy="400110"/>
          </a:xfrm>
          <a:prstGeom prst="rect">
            <a:avLst/>
          </a:prstGeom>
          <a:noFill/>
        </p:spPr>
        <p:txBody>
          <a:bodyPr wrap="square" rtlCol="0">
            <a:spAutoFit/>
          </a:bodyPr>
          <a:lstStyle/>
          <a:p>
            <a:r>
              <a:rPr lang="en-US" sz="2000" b="1" dirty="0" err="1" smtClean="0">
                <a:solidFill>
                  <a:srgbClr val="002060"/>
                </a:solidFill>
                <a:latin typeface="+mn-lt"/>
              </a:rPr>
              <a:t>Widersprüche</a:t>
            </a:r>
            <a:r>
              <a:rPr lang="en-US" sz="2000" b="1" dirty="0" smtClean="0">
                <a:solidFill>
                  <a:srgbClr val="002060"/>
                </a:solidFill>
                <a:latin typeface="+mn-lt"/>
              </a:rPr>
              <a:t>/</a:t>
            </a:r>
            <a:r>
              <a:rPr lang="en-US" sz="2000" b="1" dirty="0" err="1" smtClean="0">
                <a:solidFill>
                  <a:srgbClr val="002060"/>
                </a:solidFill>
                <a:latin typeface="+mn-lt"/>
              </a:rPr>
              <a:t>Konflikte</a:t>
            </a:r>
            <a:r>
              <a:rPr lang="en-US" sz="2000" b="1" dirty="0" smtClean="0">
                <a:solidFill>
                  <a:srgbClr val="002060"/>
                </a:solidFill>
                <a:latin typeface="+mn-lt"/>
              </a:rPr>
              <a:t>/Dilemmas </a:t>
            </a:r>
            <a:r>
              <a:rPr lang="en-US" sz="2000" b="1" dirty="0" err="1" smtClean="0">
                <a:solidFill>
                  <a:srgbClr val="002060"/>
                </a:solidFill>
                <a:latin typeface="+mn-lt"/>
              </a:rPr>
              <a:t>zwischen</a:t>
            </a:r>
            <a:r>
              <a:rPr lang="en-US" sz="2000" b="1" dirty="0" smtClean="0">
                <a:solidFill>
                  <a:srgbClr val="002060"/>
                </a:solidFill>
                <a:latin typeface="+mn-lt"/>
              </a:rPr>
              <a:t> </a:t>
            </a:r>
            <a:r>
              <a:rPr lang="en-US" sz="2000" b="1" dirty="0" err="1" smtClean="0">
                <a:solidFill>
                  <a:srgbClr val="002060"/>
                </a:solidFill>
                <a:latin typeface="+mn-lt"/>
              </a:rPr>
              <a:t>Informationsethik</a:t>
            </a:r>
            <a:r>
              <a:rPr lang="en-US" sz="2000" b="1" dirty="0" smtClean="0">
                <a:solidFill>
                  <a:srgbClr val="002060"/>
                </a:solidFill>
                <a:latin typeface="+mn-lt"/>
              </a:rPr>
              <a:t> und </a:t>
            </a:r>
            <a:r>
              <a:rPr lang="en-US" sz="2000" b="1" dirty="0" err="1" smtClean="0">
                <a:solidFill>
                  <a:srgbClr val="002060"/>
                </a:solidFill>
                <a:latin typeface="+mn-lt"/>
              </a:rPr>
              <a:t>Recht</a:t>
            </a:r>
            <a:endParaRPr lang="en-US" sz="2000" b="1" dirty="0">
              <a:solidFill>
                <a:srgbClr val="002060"/>
              </a:solidFill>
              <a:latin typeface="+mn-lt"/>
            </a:endParaRPr>
          </a:p>
        </p:txBody>
      </p:sp>
      <p:sp>
        <p:nvSpPr>
          <p:cNvPr id="37" name="Textfeld 36"/>
          <p:cNvSpPr txBox="1"/>
          <p:nvPr/>
        </p:nvSpPr>
        <p:spPr>
          <a:xfrm>
            <a:off x="755576" y="2852936"/>
            <a:ext cx="2016224" cy="1323439"/>
          </a:xfrm>
          <a:prstGeom prst="rect">
            <a:avLst/>
          </a:prstGeom>
          <a:noFill/>
        </p:spPr>
        <p:txBody>
          <a:bodyPr wrap="square" rtlCol="0">
            <a:spAutoFit/>
          </a:bodyPr>
          <a:lstStyle/>
          <a:p>
            <a:pPr algn="ctr"/>
            <a:r>
              <a:rPr lang="en-US" sz="2000" b="1" dirty="0" err="1" smtClean="0">
                <a:solidFill>
                  <a:srgbClr val="002060"/>
                </a:solidFill>
                <a:latin typeface="+mn-lt"/>
              </a:rPr>
              <a:t>Freier</a:t>
            </a:r>
            <a:r>
              <a:rPr lang="en-US" sz="2000" b="1" dirty="0" smtClean="0">
                <a:solidFill>
                  <a:srgbClr val="002060"/>
                </a:solidFill>
                <a:latin typeface="+mn-lt"/>
              </a:rPr>
              <a:t> </a:t>
            </a:r>
            <a:r>
              <a:rPr lang="en-US" sz="2000" b="1" dirty="0" err="1" smtClean="0">
                <a:solidFill>
                  <a:srgbClr val="002060"/>
                </a:solidFill>
                <a:latin typeface="+mn-lt"/>
              </a:rPr>
              <a:t>Zugriff</a:t>
            </a:r>
            <a:r>
              <a:rPr lang="en-US" sz="2000" b="1" dirty="0" smtClean="0">
                <a:solidFill>
                  <a:srgbClr val="002060"/>
                </a:solidFill>
                <a:latin typeface="+mn-lt"/>
              </a:rPr>
              <a:t> und </a:t>
            </a:r>
            <a:r>
              <a:rPr lang="en-US" sz="2000" b="1" dirty="0" err="1" smtClean="0">
                <a:solidFill>
                  <a:srgbClr val="002060"/>
                </a:solidFill>
                <a:latin typeface="+mn-lt"/>
              </a:rPr>
              <a:t>freie</a:t>
            </a:r>
            <a:r>
              <a:rPr lang="en-US" sz="2000" b="1" dirty="0" smtClean="0">
                <a:solidFill>
                  <a:srgbClr val="002060"/>
                </a:solidFill>
                <a:latin typeface="+mn-lt"/>
              </a:rPr>
              <a:t> </a:t>
            </a:r>
            <a:r>
              <a:rPr lang="en-US" sz="2000" b="1" dirty="0" err="1" smtClean="0">
                <a:solidFill>
                  <a:srgbClr val="002060"/>
                </a:solidFill>
                <a:latin typeface="+mn-lt"/>
              </a:rPr>
              <a:t>Nutzung</a:t>
            </a:r>
            <a:r>
              <a:rPr lang="en-US" sz="2000" b="1" dirty="0" smtClean="0">
                <a:solidFill>
                  <a:srgbClr val="002060"/>
                </a:solidFill>
                <a:latin typeface="+mn-lt"/>
              </a:rPr>
              <a:t> von Wissen und Information</a:t>
            </a:r>
            <a:endParaRPr lang="en-US" sz="2000" b="1" dirty="0">
              <a:solidFill>
                <a:srgbClr val="002060"/>
              </a:solidFill>
              <a:latin typeface="+mn-lt"/>
            </a:endParaRPr>
          </a:p>
        </p:txBody>
      </p:sp>
      <p:grpSp>
        <p:nvGrpSpPr>
          <p:cNvPr id="2" name="Gruppieren 39"/>
          <p:cNvGrpSpPr/>
          <p:nvPr/>
        </p:nvGrpSpPr>
        <p:grpSpPr>
          <a:xfrm>
            <a:off x="2659245" y="1700808"/>
            <a:ext cx="4972587" cy="1015663"/>
            <a:chOff x="4171413" y="2780928"/>
            <a:chExt cx="4972587" cy="1015663"/>
          </a:xfrm>
        </p:grpSpPr>
        <p:sp>
          <p:nvSpPr>
            <p:cNvPr id="45" name="Textfeld 44"/>
            <p:cNvSpPr txBox="1"/>
            <p:nvPr/>
          </p:nvSpPr>
          <p:spPr>
            <a:xfrm>
              <a:off x="5759624" y="2780928"/>
              <a:ext cx="3384376" cy="1015663"/>
            </a:xfrm>
            <a:prstGeom prst="rect">
              <a:avLst/>
            </a:prstGeom>
            <a:noFill/>
          </p:spPr>
          <p:txBody>
            <a:bodyPr wrap="square" rtlCol="0">
              <a:spAutoFit/>
            </a:bodyPr>
            <a:lstStyle/>
            <a:p>
              <a:r>
                <a:rPr lang="en-US" sz="2000" b="1" dirty="0" smtClean="0">
                  <a:solidFill>
                    <a:srgbClr val="002060"/>
                  </a:solidFill>
                  <a:latin typeface="+mn-lt"/>
                </a:rPr>
                <a:t> </a:t>
              </a:r>
              <a:r>
                <a:rPr lang="en-US" sz="2000" b="1" dirty="0" err="1" smtClean="0">
                  <a:solidFill>
                    <a:srgbClr val="002060"/>
                  </a:solidFill>
                  <a:latin typeface="+mn-lt"/>
                </a:rPr>
                <a:t>Zugriff</a:t>
              </a:r>
              <a:r>
                <a:rPr lang="en-US" sz="2000" b="1" dirty="0" smtClean="0">
                  <a:solidFill>
                    <a:srgbClr val="002060"/>
                  </a:solidFill>
                  <a:latin typeface="+mn-lt"/>
                </a:rPr>
                <a:t> </a:t>
              </a:r>
              <a:r>
                <a:rPr lang="en-US" sz="2000" b="1" dirty="0" err="1" smtClean="0">
                  <a:solidFill>
                    <a:srgbClr val="002060"/>
                  </a:solidFill>
                  <a:latin typeface="+mn-lt"/>
                </a:rPr>
                <a:t>nur</a:t>
              </a:r>
              <a:r>
                <a:rPr lang="en-US" sz="2000" b="1" dirty="0" smtClean="0">
                  <a:solidFill>
                    <a:srgbClr val="002060"/>
                  </a:solidFill>
                  <a:latin typeface="+mn-lt"/>
                </a:rPr>
                <a:t> </a:t>
              </a:r>
              <a:r>
                <a:rPr lang="en-US" sz="2000" b="1" dirty="0" err="1" smtClean="0">
                  <a:solidFill>
                    <a:srgbClr val="002060"/>
                  </a:solidFill>
                  <a:latin typeface="+mn-lt"/>
                </a:rPr>
                <a:t>mit</a:t>
              </a:r>
              <a:r>
                <a:rPr lang="en-US" sz="2000" b="1" dirty="0" smtClean="0">
                  <a:solidFill>
                    <a:srgbClr val="002060"/>
                  </a:solidFill>
                  <a:latin typeface="+mn-lt"/>
                </a:rPr>
                <a:t> </a:t>
              </a:r>
              <a:r>
                <a:rPr lang="en-US" sz="2000" b="1" dirty="0" err="1" smtClean="0">
                  <a:solidFill>
                    <a:srgbClr val="002060"/>
                  </a:solidFill>
                  <a:latin typeface="+mn-lt"/>
                </a:rPr>
                <a:t>Erlaubnis</a:t>
              </a:r>
              <a:r>
                <a:rPr lang="en-US" sz="2000" b="1" dirty="0" smtClean="0">
                  <a:solidFill>
                    <a:srgbClr val="002060"/>
                  </a:solidFill>
                  <a:latin typeface="+mn-lt"/>
                </a:rPr>
                <a:t> </a:t>
              </a:r>
              <a:r>
                <a:rPr lang="en-US" sz="2000" b="1" dirty="0" err="1" smtClean="0">
                  <a:solidFill>
                    <a:srgbClr val="002060"/>
                  </a:solidFill>
                  <a:latin typeface="+mn-lt"/>
                </a:rPr>
                <a:t>der</a:t>
              </a:r>
              <a:r>
                <a:rPr lang="en-US" sz="2000" b="1" dirty="0" smtClean="0">
                  <a:solidFill>
                    <a:srgbClr val="002060"/>
                  </a:solidFill>
                  <a:latin typeface="+mn-lt"/>
                </a:rPr>
                <a:t> </a:t>
              </a:r>
              <a:r>
                <a:rPr lang="en-US" sz="2000" b="1" dirty="0" err="1" smtClean="0">
                  <a:solidFill>
                    <a:srgbClr val="002060"/>
                  </a:solidFill>
                  <a:latin typeface="+mn-lt"/>
                </a:rPr>
                <a:t>Rechteinhaber</a:t>
              </a:r>
              <a:r>
                <a:rPr lang="en-US" sz="2000" b="1" dirty="0" smtClean="0">
                  <a:solidFill>
                    <a:srgbClr val="002060"/>
                  </a:solidFill>
                  <a:latin typeface="+mn-lt"/>
                </a:rPr>
                <a:t> – </a:t>
              </a:r>
              <a:r>
                <a:rPr lang="en-US" sz="2000" b="1" dirty="0" err="1" smtClean="0">
                  <a:solidFill>
                    <a:srgbClr val="002060"/>
                  </a:solidFill>
                  <a:latin typeface="+mn-lt"/>
                </a:rPr>
                <a:t>garantiert</a:t>
              </a:r>
              <a:r>
                <a:rPr lang="en-US" sz="2000" b="1" dirty="0" smtClean="0">
                  <a:solidFill>
                    <a:srgbClr val="002060"/>
                  </a:solidFill>
                  <a:latin typeface="+mn-lt"/>
                </a:rPr>
                <a:t> </a:t>
              </a:r>
              <a:r>
                <a:rPr lang="en-US" sz="2000" b="1" dirty="0" err="1" smtClean="0">
                  <a:solidFill>
                    <a:srgbClr val="002060"/>
                  </a:solidFill>
                  <a:latin typeface="+mn-lt"/>
                </a:rPr>
                <a:t>durch</a:t>
              </a:r>
              <a:r>
                <a:rPr lang="en-US" sz="2000" b="1" dirty="0" smtClean="0">
                  <a:solidFill>
                    <a:srgbClr val="002060"/>
                  </a:solidFill>
                  <a:latin typeface="+mn-lt"/>
                </a:rPr>
                <a:t> das </a:t>
              </a:r>
              <a:r>
                <a:rPr lang="en-US" sz="2000" b="1" dirty="0" err="1" smtClean="0">
                  <a:solidFill>
                    <a:srgbClr val="002060"/>
                  </a:solidFill>
                  <a:latin typeface="+mn-lt"/>
                </a:rPr>
                <a:t>UrhRG</a:t>
              </a:r>
              <a:endParaRPr lang="en-US" sz="2000" b="1" dirty="0">
                <a:solidFill>
                  <a:srgbClr val="002060"/>
                </a:solidFill>
                <a:latin typeface="+mn-lt"/>
              </a:endParaRPr>
            </a:p>
          </p:txBody>
        </p:sp>
        <p:sp>
          <p:nvSpPr>
            <p:cNvPr id="46" name="Pfeil nach links und rechts 45"/>
            <p:cNvSpPr/>
            <p:nvPr/>
          </p:nvSpPr>
          <p:spPr>
            <a:xfrm rot="8796741">
              <a:off x="4171413" y="3420987"/>
              <a:ext cx="1368152" cy="29596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00206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p:cNvGrpSpPr/>
          <p:nvPr/>
        </p:nvGrpSpPr>
        <p:grpSpPr>
          <a:xfrm>
            <a:off x="179512" y="332656"/>
            <a:ext cx="8784976" cy="6309320"/>
            <a:chOff x="179512" y="332656"/>
            <a:chExt cx="8784976" cy="6309320"/>
          </a:xfrm>
        </p:grpSpPr>
        <p:sp>
          <p:nvSpPr>
            <p:cNvPr id="43" name="Rechteck 42"/>
            <p:cNvSpPr/>
            <p:nvPr/>
          </p:nvSpPr>
          <p:spPr>
            <a:xfrm>
              <a:off x="179512" y="332656"/>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feld 33"/>
            <p:cNvSpPr txBox="1"/>
            <p:nvPr/>
          </p:nvSpPr>
          <p:spPr>
            <a:xfrm>
              <a:off x="755576" y="548680"/>
              <a:ext cx="7560840" cy="707886"/>
            </a:xfrm>
            <a:prstGeom prst="rect">
              <a:avLst/>
            </a:prstGeom>
            <a:noFill/>
          </p:spPr>
          <p:txBody>
            <a:bodyPr wrap="square" rtlCol="0">
              <a:spAutoFit/>
            </a:bodyPr>
            <a:lstStyle/>
            <a:p>
              <a:r>
                <a:rPr lang="en-US" sz="2000" b="1" dirty="0" err="1" smtClean="0">
                  <a:solidFill>
                    <a:srgbClr val="002060"/>
                  </a:solidFill>
                  <a:latin typeface="+mj-lt"/>
                </a:rPr>
                <a:t>Widersprüche</a:t>
              </a:r>
              <a:r>
                <a:rPr lang="en-US" sz="2000" b="1" dirty="0" smtClean="0">
                  <a:solidFill>
                    <a:srgbClr val="002060"/>
                  </a:solidFill>
                  <a:latin typeface="+mj-lt"/>
                </a:rPr>
                <a:t>/</a:t>
              </a:r>
              <a:r>
                <a:rPr lang="en-US" sz="2000" b="1" dirty="0" err="1" smtClean="0">
                  <a:solidFill>
                    <a:srgbClr val="002060"/>
                  </a:solidFill>
                  <a:latin typeface="+mj-lt"/>
                </a:rPr>
                <a:t>Konflikte</a:t>
              </a:r>
              <a:r>
                <a:rPr lang="en-US" sz="2000" b="1" dirty="0" smtClean="0">
                  <a:solidFill>
                    <a:srgbClr val="002060"/>
                  </a:solidFill>
                  <a:latin typeface="+mj-lt"/>
                </a:rPr>
                <a:t>/Dilemmas </a:t>
              </a:r>
              <a:r>
                <a:rPr lang="en-US" sz="2000" b="1" dirty="0" err="1" smtClean="0">
                  <a:solidFill>
                    <a:srgbClr val="002060"/>
                  </a:solidFill>
                  <a:latin typeface="+mj-lt"/>
                </a:rPr>
                <a:t>zwischen</a:t>
              </a:r>
              <a:r>
                <a:rPr lang="en-US" sz="2000" b="1" dirty="0" smtClean="0">
                  <a:solidFill>
                    <a:srgbClr val="002060"/>
                  </a:solidFill>
                  <a:latin typeface="+mj-lt"/>
                </a:rPr>
                <a:t> </a:t>
              </a:r>
              <a:r>
                <a:rPr lang="en-US" sz="2000" b="1" dirty="0" err="1" smtClean="0">
                  <a:solidFill>
                    <a:srgbClr val="002060"/>
                  </a:solidFill>
                  <a:latin typeface="+mj-lt"/>
                </a:rPr>
                <a:t>Recht</a:t>
              </a:r>
              <a:r>
                <a:rPr lang="en-US" sz="2000" b="1" dirty="0" smtClean="0">
                  <a:solidFill>
                    <a:srgbClr val="002060"/>
                  </a:solidFill>
                  <a:latin typeface="+mj-lt"/>
                </a:rPr>
                <a:t>, </a:t>
              </a:r>
              <a:r>
                <a:rPr lang="en-US" sz="2000" b="1" dirty="0" err="1" smtClean="0">
                  <a:solidFill>
                    <a:srgbClr val="002060"/>
                  </a:solidFill>
                  <a:latin typeface="+mj-lt"/>
                </a:rPr>
                <a:t>Ethik</a:t>
              </a:r>
              <a:r>
                <a:rPr lang="en-US" sz="2000" b="1" dirty="0" smtClean="0">
                  <a:solidFill>
                    <a:srgbClr val="002060"/>
                  </a:solidFill>
                  <a:latin typeface="+mj-lt"/>
                </a:rPr>
                <a:t> und </a:t>
              </a:r>
              <a:r>
                <a:rPr lang="en-US" sz="2000" b="1" dirty="0" err="1" smtClean="0">
                  <a:solidFill>
                    <a:srgbClr val="002060"/>
                  </a:solidFill>
                  <a:latin typeface="+mj-lt"/>
                </a:rPr>
                <a:t>Technologie</a:t>
              </a:r>
              <a:endParaRPr lang="en-US" sz="2000" b="1" dirty="0">
                <a:solidFill>
                  <a:srgbClr val="002060"/>
                </a:solidFill>
                <a:latin typeface="+mj-lt"/>
              </a:endParaRPr>
            </a:p>
          </p:txBody>
        </p:sp>
      </p:grpSp>
      <p:sp>
        <p:nvSpPr>
          <p:cNvPr id="37" name="Textfeld 36"/>
          <p:cNvSpPr txBox="1"/>
          <p:nvPr/>
        </p:nvSpPr>
        <p:spPr>
          <a:xfrm>
            <a:off x="755576" y="2852936"/>
            <a:ext cx="2016224" cy="1938992"/>
          </a:xfrm>
          <a:prstGeom prst="rect">
            <a:avLst/>
          </a:prstGeom>
          <a:noFill/>
        </p:spPr>
        <p:txBody>
          <a:bodyPr wrap="square" rtlCol="0">
            <a:spAutoFit/>
          </a:bodyPr>
          <a:lstStyle/>
          <a:p>
            <a:pPr algn="ctr"/>
            <a:r>
              <a:rPr lang="en-US" sz="2000" b="1" dirty="0" err="1" smtClean="0">
                <a:solidFill>
                  <a:srgbClr val="002060"/>
                </a:solidFill>
                <a:latin typeface="+mn-lt"/>
              </a:rPr>
              <a:t>Freier</a:t>
            </a:r>
            <a:r>
              <a:rPr lang="en-US" sz="2000" b="1" dirty="0" smtClean="0">
                <a:solidFill>
                  <a:srgbClr val="002060"/>
                </a:solidFill>
                <a:latin typeface="+mn-lt"/>
              </a:rPr>
              <a:t> </a:t>
            </a:r>
            <a:r>
              <a:rPr lang="en-US" sz="2000" b="1" dirty="0" err="1" smtClean="0">
                <a:solidFill>
                  <a:srgbClr val="002060"/>
                </a:solidFill>
                <a:latin typeface="+mn-lt"/>
              </a:rPr>
              <a:t>Zugriff</a:t>
            </a:r>
            <a:r>
              <a:rPr lang="en-US" sz="2000" b="1" dirty="0" smtClean="0">
                <a:solidFill>
                  <a:srgbClr val="002060"/>
                </a:solidFill>
                <a:latin typeface="+mn-lt"/>
              </a:rPr>
              <a:t> und </a:t>
            </a:r>
            <a:r>
              <a:rPr lang="en-US" sz="2000" b="1" dirty="0" err="1" smtClean="0">
                <a:solidFill>
                  <a:srgbClr val="002060"/>
                </a:solidFill>
                <a:latin typeface="+mn-lt"/>
              </a:rPr>
              <a:t>freie</a:t>
            </a:r>
            <a:r>
              <a:rPr lang="en-US" sz="2000" b="1" dirty="0" smtClean="0">
                <a:solidFill>
                  <a:srgbClr val="002060"/>
                </a:solidFill>
                <a:latin typeface="+mn-lt"/>
              </a:rPr>
              <a:t> </a:t>
            </a:r>
            <a:r>
              <a:rPr lang="en-US" sz="2000" b="1" dirty="0" err="1" smtClean="0">
                <a:solidFill>
                  <a:srgbClr val="002060"/>
                </a:solidFill>
                <a:latin typeface="+mn-lt"/>
              </a:rPr>
              <a:t>Nutzung</a:t>
            </a:r>
            <a:r>
              <a:rPr lang="en-US" sz="2000" b="1" dirty="0" smtClean="0">
                <a:solidFill>
                  <a:srgbClr val="002060"/>
                </a:solidFill>
                <a:latin typeface="+mn-lt"/>
              </a:rPr>
              <a:t> von Wissen und Information – </a:t>
            </a:r>
            <a:r>
              <a:rPr lang="en-US" sz="2000" b="1" dirty="0" err="1" smtClean="0">
                <a:solidFill>
                  <a:srgbClr val="002060"/>
                </a:solidFill>
                <a:latin typeface="+mn-lt"/>
              </a:rPr>
              <a:t>raum</a:t>
            </a:r>
            <a:r>
              <a:rPr lang="en-US" sz="2000" b="1" dirty="0" smtClean="0">
                <a:solidFill>
                  <a:srgbClr val="002060"/>
                </a:solidFill>
                <a:latin typeface="+mn-lt"/>
              </a:rPr>
              <a:t>- und </a:t>
            </a:r>
            <a:r>
              <a:rPr lang="en-US" sz="2000" b="1" dirty="0" err="1" smtClean="0">
                <a:solidFill>
                  <a:srgbClr val="002060"/>
                </a:solidFill>
                <a:latin typeface="+mn-lt"/>
              </a:rPr>
              <a:t>zeitunabhängig</a:t>
            </a:r>
            <a:endParaRPr lang="en-US" sz="2000" b="1" dirty="0">
              <a:solidFill>
                <a:srgbClr val="002060"/>
              </a:solidFill>
              <a:latin typeface="+mn-lt"/>
            </a:endParaRPr>
          </a:p>
        </p:txBody>
      </p:sp>
      <p:grpSp>
        <p:nvGrpSpPr>
          <p:cNvPr id="15" name="Gruppieren 14"/>
          <p:cNvGrpSpPr/>
          <p:nvPr/>
        </p:nvGrpSpPr>
        <p:grpSpPr>
          <a:xfrm>
            <a:off x="2704683" y="1628800"/>
            <a:ext cx="4886603" cy="3024336"/>
            <a:chOff x="2704683" y="1628800"/>
            <a:chExt cx="4886603" cy="3024336"/>
          </a:xfrm>
        </p:grpSpPr>
        <p:sp>
          <p:nvSpPr>
            <p:cNvPr id="45" name="Textfeld 44"/>
            <p:cNvSpPr txBox="1"/>
            <p:nvPr/>
          </p:nvSpPr>
          <p:spPr>
            <a:xfrm>
              <a:off x="4206910" y="1628800"/>
              <a:ext cx="3384376" cy="1631216"/>
            </a:xfrm>
            <a:prstGeom prst="rect">
              <a:avLst/>
            </a:prstGeom>
            <a:noFill/>
          </p:spPr>
          <p:txBody>
            <a:bodyPr wrap="square" rtlCol="0">
              <a:spAutoFit/>
            </a:bodyPr>
            <a:lstStyle/>
            <a:p>
              <a:r>
                <a:rPr lang="en-US" sz="2000" b="1" dirty="0" smtClean="0">
                  <a:solidFill>
                    <a:srgbClr val="002060"/>
                  </a:solidFill>
                  <a:latin typeface="+mn-lt"/>
                </a:rPr>
                <a:t> $ 52b </a:t>
              </a:r>
              <a:r>
                <a:rPr lang="en-US" sz="2000" b="1" dirty="0" err="1" smtClean="0">
                  <a:solidFill>
                    <a:srgbClr val="002060"/>
                  </a:solidFill>
                  <a:latin typeface="+mn-lt"/>
                </a:rPr>
                <a:t>UrhG</a:t>
              </a:r>
              <a:endParaRPr lang="en-US" sz="2000" b="1" dirty="0" smtClean="0">
                <a:solidFill>
                  <a:srgbClr val="002060"/>
                </a:solidFill>
                <a:latin typeface="+mn-lt"/>
              </a:endParaRPr>
            </a:p>
            <a:p>
              <a:r>
                <a:rPr lang="en-US" sz="2000" b="1" dirty="0" err="1" smtClean="0">
                  <a:solidFill>
                    <a:srgbClr val="002060"/>
                  </a:solidFill>
                  <a:latin typeface="+mn-lt"/>
                </a:rPr>
                <a:t>Zugriff</a:t>
              </a:r>
              <a:r>
                <a:rPr lang="en-US" sz="2000" b="1" dirty="0" smtClean="0">
                  <a:solidFill>
                    <a:srgbClr val="002060"/>
                  </a:solidFill>
                  <a:latin typeface="+mn-lt"/>
                </a:rPr>
                <a:t> </a:t>
              </a:r>
              <a:r>
                <a:rPr lang="en-US" sz="2000" b="1" dirty="0" err="1" smtClean="0">
                  <a:solidFill>
                    <a:srgbClr val="002060"/>
                  </a:solidFill>
                  <a:latin typeface="+mn-lt"/>
                </a:rPr>
                <a:t>zu</a:t>
              </a:r>
              <a:r>
                <a:rPr lang="en-US" sz="2000" b="1" dirty="0" smtClean="0">
                  <a:solidFill>
                    <a:srgbClr val="002060"/>
                  </a:solidFill>
                  <a:latin typeface="+mn-lt"/>
                </a:rPr>
                <a:t> </a:t>
              </a:r>
              <a:r>
                <a:rPr lang="en-US" sz="2000" b="1" dirty="0" err="1" smtClean="0">
                  <a:solidFill>
                    <a:srgbClr val="002060"/>
                  </a:solidFill>
                  <a:latin typeface="+mn-lt"/>
                </a:rPr>
                <a:t>digitalisierten</a:t>
              </a:r>
              <a:r>
                <a:rPr lang="en-US" sz="2000" b="1" dirty="0" smtClean="0">
                  <a:solidFill>
                    <a:srgbClr val="002060"/>
                  </a:solidFill>
                  <a:latin typeface="+mn-lt"/>
                </a:rPr>
                <a:t> </a:t>
              </a:r>
              <a:r>
                <a:rPr lang="en-US" sz="2000" b="1" dirty="0" err="1" smtClean="0">
                  <a:solidFill>
                    <a:srgbClr val="002060"/>
                  </a:solidFill>
                  <a:latin typeface="+mn-lt"/>
                </a:rPr>
                <a:t>Objekten</a:t>
              </a:r>
              <a:r>
                <a:rPr lang="en-US" sz="2000" b="1" dirty="0" smtClean="0">
                  <a:solidFill>
                    <a:srgbClr val="002060"/>
                  </a:solidFill>
                  <a:latin typeface="+mn-lt"/>
                </a:rPr>
                <a:t> </a:t>
              </a:r>
              <a:r>
                <a:rPr lang="en-US" sz="2000" b="1" dirty="0" err="1" smtClean="0">
                  <a:solidFill>
                    <a:srgbClr val="002060"/>
                  </a:solidFill>
                  <a:latin typeface="+mn-lt"/>
                </a:rPr>
                <a:t>nur</a:t>
              </a:r>
              <a:r>
                <a:rPr lang="en-US" sz="2000" b="1" dirty="0" smtClean="0">
                  <a:solidFill>
                    <a:srgbClr val="002060"/>
                  </a:solidFill>
                  <a:latin typeface="+mn-lt"/>
                </a:rPr>
                <a:t> an </a:t>
              </a:r>
              <a:r>
                <a:rPr lang="en-US" sz="2000" b="1" dirty="0" err="1" smtClean="0">
                  <a:solidFill>
                    <a:srgbClr val="002060"/>
                  </a:solidFill>
                  <a:latin typeface="+mn-lt"/>
                </a:rPr>
                <a:t>speziellen</a:t>
              </a:r>
              <a:r>
                <a:rPr lang="en-US" sz="2000" b="1" dirty="0" smtClean="0">
                  <a:solidFill>
                    <a:srgbClr val="002060"/>
                  </a:solidFill>
                  <a:latin typeface="+mn-lt"/>
                </a:rPr>
                <a:t> </a:t>
              </a:r>
              <a:r>
                <a:rPr lang="en-US" sz="2000" b="1" dirty="0" err="1" smtClean="0">
                  <a:solidFill>
                    <a:srgbClr val="002060"/>
                  </a:solidFill>
                  <a:latin typeface="+mn-lt"/>
                </a:rPr>
                <a:t>Leseplätzen</a:t>
              </a:r>
              <a:r>
                <a:rPr lang="en-US" sz="2000" b="1" dirty="0" smtClean="0">
                  <a:solidFill>
                    <a:srgbClr val="002060"/>
                  </a:solidFill>
                  <a:latin typeface="+mn-lt"/>
                </a:rPr>
                <a:t> in den </a:t>
              </a:r>
              <a:r>
                <a:rPr lang="en-US" sz="2000" b="1" dirty="0" err="1" smtClean="0">
                  <a:solidFill>
                    <a:srgbClr val="002060"/>
                  </a:solidFill>
                  <a:latin typeface="+mn-lt"/>
                </a:rPr>
                <a:t>Räumen</a:t>
              </a:r>
              <a:r>
                <a:rPr lang="en-US" sz="2000" b="1" dirty="0" smtClean="0">
                  <a:solidFill>
                    <a:srgbClr val="002060"/>
                  </a:solidFill>
                  <a:latin typeface="+mn-lt"/>
                </a:rPr>
                <a:t> </a:t>
              </a:r>
              <a:r>
                <a:rPr lang="en-US" sz="2000" b="1" dirty="0" err="1" smtClean="0">
                  <a:solidFill>
                    <a:srgbClr val="002060"/>
                  </a:solidFill>
                  <a:latin typeface="+mn-lt"/>
                </a:rPr>
                <a:t>der</a:t>
              </a:r>
              <a:r>
                <a:rPr lang="en-US" sz="2000" b="1" dirty="0" smtClean="0">
                  <a:solidFill>
                    <a:srgbClr val="002060"/>
                  </a:solidFill>
                  <a:latin typeface="+mn-lt"/>
                </a:rPr>
                <a:t> </a:t>
              </a:r>
              <a:r>
                <a:rPr lang="en-US" sz="2000" b="1" dirty="0" err="1" smtClean="0">
                  <a:solidFill>
                    <a:srgbClr val="002060"/>
                  </a:solidFill>
                  <a:latin typeface="+mn-lt"/>
                </a:rPr>
                <a:t>Bibliothek</a:t>
              </a:r>
              <a:endParaRPr lang="en-US" sz="2000" b="1" dirty="0">
                <a:solidFill>
                  <a:srgbClr val="002060"/>
                </a:solidFill>
                <a:latin typeface="+mn-lt"/>
              </a:endParaRPr>
            </a:p>
          </p:txBody>
        </p:sp>
        <p:sp>
          <p:nvSpPr>
            <p:cNvPr id="9" name="Pfeil nach links und rechts 8"/>
            <p:cNvSpPr/>
            <p:nvPr/>
          </p:nvSpPr>
          <p:spPr>
            <a:xfrm rot="8917218">
              <a:off x="2704683" y="2108755"/>
              <a:ext cx="1368152" cy="29596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002060"/>
                </a:solidFill>
              </a:endParaRPr>
            </a:p>
          </p:txBody>
        </p:sp>
        <p:sp>
          <p:nvSpPr>
            <p:cNvPr id="10" name="Pfeil nach links und rechts 9"/>
            <p:cNvSpPr/>
            <p:nvPr/>
          </p:nvSpPr>
          <p:spPr>
            <a:xfrm rot="5400000">
              <a:off x="4981046" y="3821079"/>
              <a:ext cx="1368152" cy="29596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002060"/>
                </a:solidFill>
              </a:endParaRPr>
            </a:p>
          </p:txBody>
        </p:sp>
      </p:grpSp>
      <p:grpSp>
        <p:nvGrpSpPr>
          <p:cNvPr id="14" name="Gruppieren 13"/>
          <p:cNvGrpSpPr/>
          <p:nvPr/>
        </p:nvGrpSpPr>
        <p:grpSpPr>
          <a:xfrm>
            <a:off x="2483768" y="3492993"/>
            <a:ext cx="5976664" cy="2247814"/>
            <a:chOff x="2483768" y="3492993"/>
            <a:chExt cx="5976664" cy="2247814"/>
          </a:xfrm>
        </p:grpSpPr>
        <p:sp>
          <p:nvSpPr>
            <p:cNvPr id="46" name="Pfeil nach links und rechts 45"/>
            <p:cNvSpPr/>
            <p:nvPr/>
          </p:nvSpPr>
          <p:spPr>
            <a:xfrm rot="13222961">
              <a:off x="2483768" y="3492993"/>
              <a:ext cx="1368152" cy="29596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002060"/>
                </a:solidFill>
              </a:endParaRPr>
            </a:p>
          </p:txBody>
        </p:sp>
        <p:sp>
          <p:nvSpPr>
            <p:cNvPr id="8" name="Textfeld 7"/>
            <p:cNvSpPr txBox="1"/>
            <p:nvPr/>
          </p:nvSpPr>
          <p:spPr>
            <a:xfrm>
              <a:off x="3923928" y="4725144"/>
              <a:ext cx="4536504" cy="1015663"/>
            </a:xfrm>
            <a:prstGeom prst="rect">
              <a:avLst/>
            </a:prstGeom>
            <a:noFill/>
          </p:spPr>
          <p:txBody>
            <a:bodyPr wrap="square" rtlCol="0">
              <a:spAutoFit/>
            </a:bodyPr>
            <a:lstStyle/>
            <a:p>
              <a:pPr algn="ctr"/>
              <a:r>
                <a:rPr lang="en-US" sz="2000" b="1" dirty="0" err="1" smtClean="0">
                  <a:solidFill>
                    <a:srgbClr val="002060"/>
                  </a:solidFill>
                  <a:latin typeface="+mn-lt"/>
                </a:rPr>
                <a:t>Vollständige</a:t>
              </a:r>
              <a:r>
                <a:rPr lang="en-US" sz="2000" b="1" dirty="0" smtClean="0">
                  <a:solidFill>
                    <a:srgbClr val="002060"/>
                  </a:solidFill>
                  <a:latin typeface="+mn-lt"/>
                </a:rPr>
                <a:t> </a:t>
              </a:r>
              <a:r>
                <a:rPr lang="en-US" sz="2000" b="1" dirty="0" err="1" smtClean="0">
                  <a:solidFill>
                    <a:srgbClr val="002060"/>
                  </a:solidFill>
                  <a:latin typeface="+mn-lt"/>
                </a:rPr>
                <a:t>Vernetzung</a:t>
              </a:r>
              <a:r>
                <a:rPr lang="en-US" sz="2000" b="1" dirty="0" smtClean="0">
                  <a:solidFill>
                    <a:srgbClr val="002060"/>
                  </a:solidFill>
                  <a:latin typeface="+mn-lt"/>
                </a:rPr>
                <a:t> von </a:t>
              </a:r>
              <a:r>
                <a:rPr lang="en-US" sz="2000" b="1" dirty="0" err="1" smtClean="0">
                  <a:solidFill>
                    <a:srgbClr val="002060"/>
                  </a:solidFill>
                  <a:latin typeface="+mn-lt"/>
                </a:rPr>
                <a:t>Forschung</a:t>
              </a:r>
              <a:r>
                <a:rPr lang="en-US" sz="2000" b="1" dirty="0" smtClean="0">
                  <a:solidFill>
                    <a:srgbClr val="002060"/>
                  </a:solidFill>
                  <a:latin typeface="+mn-lt"/>
                </a:rPr>
                <a:t> und </a:t>
              </a:r>
              <a:r>
                <a:rPr lang="en-US" sz="2000" b="1" dirty="0" err="1" smtClean="0">
                  <a:solidFill>
                    <a:srgbClr val="002060"/>
                  </a:solidFill>
                  <a:latin typeface="+mn-lt"/>
                </a:rPr>
                <a:t>Ausbildung</a:t>
              </a:r>
              <a:r>
                <a:rPr lang="en-US" sz="2000" b="1" dirty="0" smtClean="0">
                  <a:solidFill>
                    <a:srgbClr val="002060"/>
                  </a:solidFill>
                  <a:latin typeface="+mn-lt"/>
                </a:rPr>
                <a:t> </a:t>
              </a:r>
              <a:r>
                <a:rPr lang="en-US" sz="2000" b="1" dirty="0" err="1" smtClean="0">
                  <a:solidFill>
                    <a:srgbClr val="002060"/>
                  </a:solidFill>
                  <a:latin typeface="+mn-lt"/>
                </a:rPr>
                <a:t>durch</a:t>
              </a:r>
              <a:r>
                <a:rPr lang="en-US" sz="2000" b="1" dirty="0" smtClean="0">
                  <a:solidFill>
                    <a:srgbClr val="002060"/>
                  </a:solidFill>
                  <a:latin typeface="+mn-lt"/>
                </a:rPr>
                <a:t> </a:t>
              </a:r>
              <a:r>
                <a:rPr lang="en-US" sz="2000" b="1" dirty="0" err="1" smtClean="0">
                  <a:solidFill>
                    <a:srgbClr val="002060"/>
                  </a:solidFill>
                  <a:latin typeface="+mn-lt"/>
                </a:rPr>
                <a:t>öffentliche</a:t>
              </a:r>
              <a:r>
                <a:rPr lang="en-US" sz="2000" b="1" dirty="0" smtClean="0">
                  <a:solidFill>
                    <a:srgbClr val="002060"/>
                  </a:solidFill>
                  <a:latin typeface="+mn-lt"/>
                </a:rPr>
                <a:t> </a:t>
              </a:r>
              <a:r>
                <a:rPr lang="en-US" sz="2000" b="1" dirty="0" err="1" smtClean="0">
                  <a:solidFill>
                    <a:srgbClr val="002060"/>
                  </a:solidFill>
                  <a:latin typeface="+mn-lt"/>
                </a:rPr>
                <a:t>Finanzierung</a:t>
              </a:r>
              <a:endParaRPr lang="en-US" sz="2000" b="1" dirty="0">
                <a:solidFill>
                  <a:srgbClr val="002060"/>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2"/>
          <p:cNvGrpSpPr/>
          <p:nvPr/>
        </p:nvGrpSpPr>
        <p:grpSpPr>
          <a:xfrm>
            <a:off x="179512" y="332656"/>
            <a:ext cx="8784976" cy="6309320"/>
            <a:chOff x="179512" y="332656"/>
            <a:chExt cx="8784976" cy="6309320"/>
          </a:xfrm>
        </p:grpSpPr>
        <p:sp>
          <p:nvSpPr>
            <p:cNvPr id="43" name="Rechteck 42"/>
            <p:cNvSpPr/>
            <p:nvPr/>
          </p:nvSpPr>
          <p:spPr>
            <a:xfrm>
              <a:off x="179512" y="332656"/>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feld 33"/>
            <p:cNvSpPr txBox="1"/>
            <p:nvPr/>
          </p:nvSpPr>
          <p:spPr>
            <a:xfrm>
              <a:off x="755576" y="548680"/>
              <a:ext cx="7560840" cy="400110"/>
            </a:xfrm>
            <a:prstGeom prst="rect">
              <a:avLst/>
            </a:prstGeom>
            <a:noFill/>
          </p:spPr>
          <p:txBody>
            <a:bodyPr wrap="square" rtlCol="0">
              <a:spAutoFit/>
            </a:bodyPr>
            <a:lstStyle/>
            <a:p>
              <a:r>
                <a:rPr lang="en-US" sz="2000" b="1" dirty="0" err="1" smtClean="0">
                  <a:solidFill>
                    <a:srgbClr val="002060"/>
                  </a:solidFill>
                  <a:latin typeface="+mj-lt"/>
                </a:rPr>
                <a:t>Widersprüche</a:t>
              </a:r>
              <a:r>
                <a:rPr lang="en-US" sz="2000" b="1" dirty="0" smtClean="0">
                  <a:solidFill>
                    <a:srgbClr val="002060"/>
                  </a:solidFill>
                  <a:latin typeface="+mj-lt"/>
                </a:rPr>
                <a:t>/</a:t>
              </a:r>
              <a:r>
                <a:rPr lang="en-US" sz="2000" b="1" dirty="0" err="1" smtClean="0">
                  <a:solidFill>
                    <a:srgbClr val="002060"/>
                  </a:solidFill>
                  <a:latin typeface="+mj-lt"/>
                </a:rPr>
                <a:t>Konflikte</a:t>
              </a:r>
              <a:r>
                <a:rPr lang="en-US" sz="2000" b="1" dirty="0" smtClean="0">
                  <a:solidFill>
                    <a:srgbClr val="002060"/>
                  </a:solidFill>
                  <a:latin typeface="+mj-lt"/>
                </a:rPr>
                <a:t>/Dilemmas </a:t>
              </a:r>
              <a:r>
                <a:rPr lang="en-US" sz="2000" b="1" dirty="0" err="1" smtClean="0">
                  <a:solidFill>
                    <a:srgbClr val="002060"/>
                  </a:solidFill>
                  <a:latin typeface="+mj-lt"/>
                </a:rPr>
                <a:t>zwischen</a:t>
              </a:r>
              <a:r>
                <a:rPr lang="en-US" sz="2000" b="1" dirty="0" smtClean="0">
                  <a:solidFill>
                    <a:srgbClr val="002060"/>
                  </a:solidFill>
                  <a:latin typeface="+mj-lt"/>
                </a:rPr>
                <a:t> </a:t>
              </a:r>
              <a:r>
                <a:rPr lang="en-US" sz="2000" b="1" dirty="0" err="1" smtClean="0">
                  <a:solidFill>
                    <a:srgbClr val="002060"/>
                  </a:solidFill>
                  <a:latin typeface="+mj-lt"/>
                </a:rPr>
                <a:t>Recht</a:t>
              </a:r>
              <a:r>
                <a:rPr lang="en-US" sz="2000" b="1" dirty="0" smtClean="0">
                  <a:solidFill>
                    <a:srgbClr val="002060"/>
                  </a:solidFill>
                  <a:latin typeface="+mj-lt"/>
                </a:rPr>
                <a:t> und </a:t>
              </a:r>
              <a:r>
                <a:rPr lang="en-US" sz="2000" b="1" dirty="0" err="1" smtClean="0">
                  <a:solidFill>
                    <a:srgbClr val="002060"/>
                  </a:solidFill>
                  <a:latin typeface="+mj-lt"/>
                </a:rPr>
                <a:t>Recht</a:t>
              </a:r>
              <a:endParaRPr lang="en-US" sz="2000" b="1" dirty="0">
                <a:solidFill>
                  <a:srgbClr val="002060"/>
                </a:solidFill>
                <a:latin typeface="+mj-lt"/>
              </a:endParaRPr>
            </a:p>
          </p:txBody>
        </p:sp>
      </p:grpSp>
      <p:sp>
        <p:nvSpPr>
          <p:cNvPr id="37" name="Textfeld 36"/>
          <p:cNvSpPr txBox="1"/>
          <p:nvPr/>
        </p:nvSpPr>
        <p:spPr>
          <a:xfrm>
            <a:off x="683568" y="1988840"/>
            <a:ext cx="2016224" cy="2246769"/>
          </a:xfrm>
          <a:prstGeom prst="rect">
            <a:avLst/>
          </a:prstGeom>
          <a:noFill/>
        </p:spPr>
        <p:txBody>
          <a:bodyPr wrap="square" rtlCol="0">
            <a:spAutoFit/>
          </a:bodyPr>
          <a:lstStyle/>
          <a:p>
            <a:pPr algn="ctr"/>
            <a:r>
              <a:rPr lang="en-US" sz="2000" b="1" dirty="0" err="1" smtClean="0">
                <a:solidFill>
                  <a:srgbClr val="002060"/>
                </a:solidFill>
                <a:latin typeface="+mn-lt"/>
              </a:rPr>
              <a:t>Genehmigungs-freier</a:t>
            </a:r>
            <a:r>
              <a:rPr lang="en-US" sz="2000" b="1" dirty="0" smtClean="0">
                <a:solidFill>
                  <a:srgbClr val="002060"/>
                </a:solidFill>
                <a:latin typeface="+mn-lt"/>
              </a:rPr>
              <a:t> </a:t>
            </a:r>
            <a:r>
              <a:rPr lang="en-US" sz="2000" b="1" dirty="0" err="1" smtClean="0">
                <a:solidFill>
                  <a:srgbClr val="002060"/>
                </a:solidFill>
                <a:latin typeface="+mn-lt"/>
              </a:rPr>
              <a:t>Zugriff</a:t>
            </a:r>
            <a:r>
              <a:rPr lang="en-US" sz="2000" b="1" dirty="0" smtClean="0">
                <a:solidFill>
                  <a:srgbClr val="002060"/>
                </a:solidFill>
                <a:latin typeface="+mn-lt"/>
              </a:rPr>
              <a:t> und </a:t>
            </a:r>
            <a:r>
              <a:rPr lang="en-US" sz="2000" b="1" dirty="0" err="1" smtClean="0">
                <a:solidFill>
                  <a:srgbClr val="002060"/>
                </a:solidFill>
                <a:latin typeface="+mn-lt"/>
              </a:rPr>
              <a:t>Ausdrucken</a:t>
            </a:r>
            <a:r>
              <a:rPr lang="en-US" sz="2000" b="1" dirty="0" smtClean="0">
                <a:solidFill>
                  <a:srgbClr val="002060"/>
                </a:solidFill>
                <a:latin typeface="+mn-lt"/>
              </a:rPr>
              <a:t> und </a:t>
            </a:r>
            <a:r>
              <a:rPr lang="en-US" sz="2000" b="1" dirty="0" err="1" smtClean="0">
                <a:solidFill>
                  <a:srgbClr val="002060"/>
                </a:solidFill>
                <a:latin typeface="+mn-lt"/>
              </a:rPr>
              <a:t>Speichern</a:t>
            </a:r>
            <a:r>
              <a:rPr lang="en-US" sz="2000" b="1" dirty="0" smtClean="0">
                <a:solidFill>
                  <a:srgbClr val="002060"/>
                </a:solidFill>
                <a:latin typeface="+mn-lt"/>
              </a:rPr>
              <a:t> </a:t>
            </a:r>
            <a:r>
              <a:rPr lang="en-US" sz="2000" b="1" dirty="0" err="1" smtClean="0">
                <a:solidFill>
                  <a:srgbClr val="002060"/>
                </a:solidFill>
                <a:latin typeface="+mn-lt"/>
              </a:rPr>
              <a:t>zum</a:t>
            </a:r>
            <a:r>
              <a:rPr lang="en-US" sz="2000" b="1" dirty="0" smtClean="0">
                <a:solidFill>
                  <a:srgbClr val="002060"/>
                </a:solidFill>
                <a:latin typeface="+mn-lt"/>
              </a:rPr>
              <a:t> </a:t>
            </a:r>
            <a:r>
              <a:rPr lang="en-US" sz="2000" b="1" dirty="0" err="1" smtClean="0">
                <a:solidFill>
                  <a:srgbClr val="002060"/>
                </a:solidFill>
                <a:latin typeface="+mn-lt"/>
              </a:rPr>
              <a:t>persönlichen</a:t>
            </a:r>
            <a:r>
              <a:rPr lang="en-US" sz="2000" b="1" dirty="0" smtClean="0">
                <a:solidFill>
                  <a:srgbClr val="002060"/>
                </a:solidFill>
                <a:latin typeface="+mn-lt"/>
              </a:rPr>
              <a:t> </a:t>
            </a:r>
            <a:r>
              <a:rPr lang="en-US" sz="2000" b="1" dirty="0" err="1" smtClean="0">
                <a:solidFill>
                  <a:srgbClr val="002060"/>
                </a:solidFill>
                <a:latin typeface="+mn-lt"/>
              </a:rPr>
              <a:t>Gebrauch</a:t>
            </a:r>
            <a:endParaRPr lang="en-US" sz="2000" b="1" dirty="0" smtClean="0">
              <a:solidFill>
                <a:srgbClr val="002060"/>
              </a:solidFill>
              <a:latin typeface="+mn-lt"/>
            </a:endParaRPr>
          </a:p>
          <a:p>
            <a:pPr algn="ctr"/>
            <a:r>
              <a:rPr lang="en-US" sz="2000" b="1" dirty="0" err="1" smtClean="0">
                <a:solidFill>
                  <a:srgbClr val="002060"/>
                </a:solidFill>
                <a:latin typeface="+mn-lt"/>
              </a:rPr>
              <a:t>nach</a:t>
            </a:r>
            <a:r>
              <a:rPr lang="en-US" sz="2000" b="1" dirty="0" smtClean="0">
                <a:solidFill>
                  <a:srgbClr val="002060"/>
                </a:solidFill>
                <a:latin typeface="+mn-lt"/>
              </a:rPr>
              <a:t> § 53 </a:t>
            </a:r>
            <a:r>
              <a:rPr lang="en-US" sz="2000" b="1" dirty="0" err="1" smtClean="0">
                <a:solidFill>
                  <a:srgbClr val="002060"/>
                </a:solidFill>
                <a:latin typeface="+mn-lt"/>
              </a:rPr>
              <a:t>UrhG</a:t>
            </a:r>
            <a:endParaRPr lang="en-US" sz="2000" b="1" dirty="0">
              <a:solidFill>
                <a:srgbClr val="002060"/>
              </a:solidFill>
              <a:latin typeface="+mn-lt"/>
            </a:endParaRPr>
          </a:p>
        </p:txBody>
      </p:sp>
      <p:grpSp>
        <p:nvGrpSpPr>
          <p:cNvPr id="3" name="Gruppieren 14"/>
          <p:cNvGrpSpPr/>
          <p:nvPr/>
        </p:nvGrpSpPr>
        <p:grpSpPr>
          <a:xfrm>
            <a:off x="2704683" y="1628800"/>
            <a:ext cx="4886603" cy="2979623"/>
            <a:chOff x="2704683" y="1628800"/>
            <a:chExt cx="4886603" cy="2979623"/>
          </a:xfrm>
        </p:grpSpPr>
        <p:sp>
          <p:nvSpPr>
            <p:cNvPr id="45" name="Textfeld 44"/>
            <p:cNvSpPr txBox="1"/>
            <p:nvPr/>
          </p:nvSpPr>
          <p:spPr>
            <a:xfrm>
              <a:off x="4206910" y="1628800"/>
              <a:ext cx="3384376" cy="1323439"/>
            </a:xfrm>
            <a:prstGeom prst="rect">
              <a:avLst/>
            </a:prstGeom>
            <a:noFill/>
          </p:spPr>
          <p:txBody>
            <a:bodyPr wrap="square" rtlCol="0">
              <a:spAutoFit/>
            </a:bodyPr>
            <a:lstStyle/>
            <a:p>
              <a:r>
                <a:rPr lang="en-US" sz="2000" b="1" dirty="0" smtClean="0">
                  <a:solidFill>
                    <a:srgbClr val="002060"/>
                  </a:solidFill>
                  <a:latin typeface="+mn-lt"/>
                </a:rPr>
                <a:t> </a:t>
              </a:r>
              <a:r>
                <a:rPr lang="en-US" sz="2000" b="1" dirty="0" err="1" smtClean="0">
                  <a:solidFill>
                    <a:srgbClr val="002060"/>
                  </a:solidFill>
                  <a:latin typeface="+mn-lt"/>
                </a:rPr>
                <a:t>Nach</a:t>
              </a:r>
              <a:r>
                <a:rPr lang="en-US" sz="2000" b="1" dirty="0" smtClean="0">
                  <a:solidFill>
                    <a:srgbClr val="002060"/>
                  </a:solidFill>
                  <a:latin typeface="+mn-lt"/>
                </a:rPr>
                <a:t> $ 52b </a:t>
              </a:r>
              <a:r>
                <a:rPr lang="en-US" sz="2000" b="1" dirty="0" err="1" smtClean="0">
                  <a:solidFill>
                    <a:srgbClr val="002060"/>
                  </a:solidFill>
                  <a:latin typeface="+mn-lt"/>
                </a:rPr>
                <a:t>Bibliotheken</a:t>
              </a:r>
              <a:r>
                <a:rPr lang="en-US" sz="2000" b="1" dirty="0" smtClean="0">
                  <a:solidFill>
                    <a:srgbClr val="002060"/>
                  </a:solidFill>
                  <a:latin typeface="+mn-lt"/>
                </a:rPr>
                <a:t> </a:t>
              </a:r>
              <a:r>
                <a:rPr lang="en-US" sz="2000" b="1" dirty="0" err="1" smtClean="0">
                  <a:solidFill>
                    <a:srgbClr val="002060"/>
                  </a:solidFill>
                  <a:latin typeface="+mn-lt"/>
                </a:rPr>
                <a:t>dürfen</a:t>
              </a:r>
              <a:r>
                <a:rPr lang="en-US" sz="2000" b="1" dirty="0" smtClean="0">
                  <a:solidFill>
                    <a:srgbClr val="002060"/>
                  </a:solidFill>
                  <a:latin typeface="+mn-lt"/>
                </a:rPr>
                <a:t> </a:t>
              </a:r>
              <a:r>
                <a:rPr lang="en-US" sz="2000" b="1" dirty="0" err="1" smtClean="0">
                  <a:solidFill>
                    <a:srgbClr val="002060"/>
                  </a:solidFill>
                  <a:latin typeface="+mn-lt"/>
                </a:rPr>
                <a:t>Ausdrucken</a:t>
              </a:r>
              <a:r>
                <a:rPr lang="en-US" sz="2000" b="1" dirty="0" smtClean="0">
                  <a:solidFill>
                    <a:srgbClr val="002060"/>
                  </a:solidFill>
                  <a:latin typeface="+mn-lt"/>
                </a:rPr>
                <a:t> und </a:t>
              </a:r>
              <a:r>
                <a:rPr lang="en-US" sz="2000" b="1" dirty="0" err="1" smtClean="0">
                  <a:solidFill>
                    <a:srgbClr val="002060"/>
                  </a:solidFill>
                  <a:latin typeface="+mn-lt"/>
                </a:rPr>
                <a:t>Speichern</a:t>
              </a:r>
              <a:r>
                <a:rPr lang="en-US" sz="2000" b="1" dirty="0" smtClean="0">
                  <a:solidFill>
                    <a:srgbClr val="002060"/>
                  </a:solidFill>
                  <a:latin typeface="+mn-lt"/>
                </a:rPr>
                <a:t> </a:t>
              </a:r>
              <a:r>
                <a:rPr lang="en-US" sz="2000" b="1" dirty="0" err="1" smtClean="0">
                  <a:solidFill>
                    <a:srgbClr val="002060"/>
                  </a:solidFill>
                  <a:latin typeface="+mn-lt"/>
                </a:rPr>
                <a:t>nicht</a:t>
              </a:r>
              <a:r>
                <a:rPr lang="en-US" sz="2000" b="1" dirty="0" smtClean="0">
                  <a:solidFill>
                    <a:srgbClr val="002060"/>
                  </a:solidFill>
                  <a:latin typeface="+mn-lt"/>
                </a:rPr>
                <a:t> </a:t>
              </a:r>
              <a:r>
                <a:rPr lang="en-US" sz="2000" b="1" dirty="0" err="1" smtClean="0">
                  <a:solidFill>
                    <a:srgbClr val="002060"/>
                  </a:solidFill>
                  <a:latin typeface="+mn-lt"/>
                </a:rPr>
                <a:t>möglich</a:t>
              </a:r>
              <a:r>
                <a:rPr lang="en-US" sz="2000" b="1" dirty="0" smtClean="0">
                  <a:solidFill>
                    <a:srgbClr val="002060"/>
                  </a:solidFill>
                  <a:latin typeface="+mn-lt"/>
                </a:rPr>
                <a:t> </a:t>
              </a:r>
              <a:r>
                <a:rPr lang="en-US" sz="2000" b="1" dirty="0" err="1" smtClean="0">
                  <a:solidFill>
                    <a:srgbClr val="002060"/>
                  </a:solidFill>
                  <a:latin typeface="+mn-lt"/>
                </a:rPr>
                <a:t>machen</a:t>
              </a:r>
              <a:endParaRPr lang="en-US" sz="2000" b="1" dirty="0">
                <a:solidFill>
                  <a:srgbClr val="002060"/>
                </a:solidFill>
                <a:latin typeface="+mn-lt"/>
              </a:endParaRPr>
            </a:p>
          </p:txBody>
        </p:sp>
        <p:sp>
          <p:nvSpPr>
            <p:cNvPr id="9" name="Pfeil nach links und rechts 8"/>
            <p:cNvSpPr/>
            <p:nvPr/>
          </p:nvSpPr>
          <p:spPr>
            <a:xfrm rot="8917218">
              <a:off x="2704683" y="2108755"/>
              <a:ext cx="1368152" cy="29596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002060"/>
                </a:solidFill>
              </a:endParaRPr>
            </a:p>
          </p:txBody>
        </p:sp>
        <p:sp>
          <p:nvSpPr>
            <p:cNvPr id="13" name="Textfeld 12"/>
            <p:cNvSpPr txBox="1"/>
            <p:nvPr/>
          </p:nvSpPr>
          <p:spPr>
            <a:xfrm>
              <a:off x="4067944" y="3284984"/>
              <a:ext cx="3384376" cy="1323439"/>
            </a:xfrm>
            <a:prstGeom prst="rect">
              <a:avLst/>
            </a:prstGeom>
            <a:noFill/>
          </p:spPr>
          <p:txBody>
            <a:bodyPr wrap="square" rtlCol="0">
              <a:spAutoFit/>
            </a:bodyPr>
            <a:lstStyle/>
            <a:p>
              <a:r>
                <a:rPr lang="en-US" sz="2000" b="1" dirty="0" smtClean="0">
                  <a:solidFill>
                    <a:srgbClr val="002060"/>
                  </a:solidFill>
                  <a:latin typeface="+mn-lt"/>
                </a:rPr>
                <a:t> </a:t>
              </a:r>
              <a:r>
                <a:rPr lang="en-US" sz="2000" b="1" dirty="0" err="1" smtClean="0">
                  <a:solidFill>
                    <a:srgbClr val="002060"/>
                  </a:solidFill>
                  <a:latin typeface="+mn-lt"/>
                </a:rPr>
                <a:t>Nach</a:t>
              </a:r>
              <a:r>
                <a:rPr lang="en-US" sz="2000" b="1" dirty="0" smtClean="0">
                  <a:solidFill>
                    <a:srgbClr val="002060"/>
                  </a:solidFill>
                  <a:latin typeface="+mn-lt"/>
                </a:rPr>
                <a:t> $ 52a </a:t>
              </a:r>
              <a:r>
                <a:rPr lang="en-US" sz="2000" b="1" dirty="0" err="1" smtClean="0">
                  <a:solidFill>
                    <a:srgbClr val="002060"/>
                  </a:solidFill>
                  <a:latin typeface="+mn-lt"/>
                </a:rPr>
                <a:t>dürfen</a:t>
              </a:r>
              <a:r>
                <a:rPr lang="en-US" sz="2000" b="1" dirty="0" smtClean="0">
                  <a:solidFill>
                    <a:srgbClr val="002060"/>
                  </a:solidFill>
                  <a:latin typeface="+mn-lt"/>
                </a:rPr>
                <a:t> </a:t>
              </a:r>
              <a:r>
                <a:rPr lang="en-US" sz="2000" b="1" dirty="0" err="1" smtClean="0">
                  <a:solidFill>
                    <a:srgbClr val="002060"/>
                  </a:solidFill>
                  <a:latin typeface="+mn-lt"/>
                </a:rPr>
                <a:t>kleine</a:t>
              </a:r>
              <a:r>
                <a:rPr lang="en-US" sz="2000" b="1" dirty="0" smtClean="0">
                  <a:solidFill>
                    <a:srgbClr val="002060"/>
                  </a:solidFill>
                  <a:latin typeface="+mn-lt"/>
                </a:rPr>
                <a:t> </a:t>
              </a:r>
              <a:r>
                <a:rPr lang="en-US" sz="2000" b="1" dirty="0" err="1" smtClean="0">
                  <a:solidFill>
                    <a:srgbClr val="002060"/>
                  </a:solidFill>
                  <a:latin typeface="+mn-lt"/>
                </a:rPr>
                <a:t>Teile</a:t>
              </a:r>
              <a:r>
                <a:rPr lang="en-US" sz="2000" b="1" dirty="0" smtClean="0">
                  <a:solidFill>
                    <a:srgbClr val="002060"/>
                  </a:solidFill>
                  <a:latin typeface="+mn-lt"/>
                </a:rPr>
                <a:t> </a:t>
              </a:r>
              <a:r>
                <a:rPr lang="en-US" sz="2000" b="1" dirty="0" err="1" smtClean="0">
                  <a:solidFill>
                    <a:srgbClr val="002060"/>
                  </a:solidFill>
                  <a:latin typeface="+mn-lt"/>
                </a:rPr>
                <a:t>eines</a:t>
              </a:r>
              <a:r>
                <a:rPr lang="en-US" sz="2000" b="1" dirty="0" smtClean="0">
                  <a:solidFill>
                    <a:srgbClr val="002060"/>
                  </a:solidFill>
                  <a:latin typeface="+mn-lt"/>
                </a:rPr>
                <a:t> </a:t>
              </a:r>
              <a:r>
                <a:rPr lang="en-US" sz="2000" b="1" dirty="0" err="1" smtClean="0">
                  <a:solidFill>
                    <a:srgbClr val="002060"/>
                  </a:solidFill>
                  <a:latin typeface="+mn-lt"/>
                </a:rPr>
                <a:t>Werke</a:t>
              </a:r>
              <a:r>
                <a:rPr lang="en-US" sz="2000" b="1" dirty="0" smtClean="0">
                  <a:solidFill>
                    <a:srgbClr val="002060"/>
                  </a:solidFill>
                  <a:latin typeface="+mn-lt"/>
                </a:rPr>
                <a:t> </a:t>
              </a:r>
              <a:r>
                <a:rPr lang="en-US" sz="2000" b="1" dirty="0" err="1" smtClean="0">
                  <a:solidFill>
                    <a:srgbClr val="002060"/>
                  </a:solidFill>
                  <a:latin typeface="+mn-lt"/>
                </a:rPr>
                <a:t>ausgedruckt</a:t>
              </a:r>
              <a:r>
                <a:rPr lang="en-US" sz="2000" b="1" dirty="0" smtClean="0">
                  <a:solidFill>
                    <a:srgbClr val="002060"/>
                  </a:solidFill>
                  <a:latin typeface="+mn-lt"/>
                </a:rPr>
                <a:t>, </a:t>
              </a:r>
              <a:r>
                <a:rPr lang="en-US" sz="2000" b="1" dirty="0" err="1" smtClean="0">
                  <a:solidFill>
                    <a:srgbClr val="002060"/>
                  </a:solidFill>
                  <a:latin typeface="+mn-lt"/>
                </a:rPr>
                <a:t>aber</a:t>
              </a:r>
              <a:r>
                <a:rPr lang="en-US" sz="2000" b="1" dirty="0" smtClean="0">
                  <a:solidFill>
                    <a:srgbClr val="002060"/>
                  </a:solidFill>
                  <a:latin typeface="+mn-lt"/>
                </a:rPr>
                <a:t> </a:t>
              </a:r>
              <a:r>
                <a:rPr lang="en-US" sz="2000" b="1" dirty="0" err="1" smtClean="0">
                  <a:solidFill>
                    <a:srgbClr val="002060"/>
                  </a:solidFill>
                  <a:latin typeface="+mn-lt"/>
                </a:rPr>
                <a:t>nicht</a:t>
              </a:r>
              <a:r>
                <a:rPr lang="en-US" sz="2000" b="1" dirty="0" smtClean="0">
                  <a:solidFill>
                    <a:srgbClr val="002060"/>
                  </a:solidFill>
                  <a:latin typeface="+mn-lt"/>
                </a:rPr>
                <a:t> </a:t>
              </a:r>
              <a:r>
                <a:rPr lang="en-US" sz="2000" b="1" dirty="0" err="1" smtClean="0">
                  <a:solidFill>
                    <a:srgbClr val="002060"/>
                  </a:solidFill>
                  <a:latin typeface="+mn-lt"/>
                </a:rPr>
                <a:t>gespeichert</a:t>
              </a:r>
              <a:r>
                <a:rPr lang="en-US" sz="2000" b="1" dirty="0" smtClean="0">
                  <a:solidFill>
                    <a:srgbClr val="002060"/>
                  </a:solidFill>
                  <a:latin typeface="+mn-lt"/>
                </a:rPr>
                <a:t> </a:t>
              </a:r>
              <a:r>
                <a:rPr lang="en-US" sz="2000" b="1" dirty="0" err="1" smtClean="0">
                  <a:solidFill>
                    <a:srgbClr val="002060"/>
                  </a:solidFill>
                  <a:latin typeface="+mn-lt"/>
                </a:rPr>
                <a:t>werden</a:t>
              </a:r>
              <a:endParaRPr lang="en-US" sz="2000" b="1" dirty="0">
                <a:solidFill>
                  <a:srgbClr val="002060"/>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2"/>
          <p:cNvGrpSpPr/>
          <p:nvPr/>
        </p:nvGrpSpPr>
        <p:grpSpPr>
          <a:xfrm>
            <a:off x="179512" y="188640"/>
            <a:ext cx="8784976" cy="6309320"/>
            <a:chOff x="179512" y="332656"/>
            <a:chExt cx="8784976" cy="6309320"/>
          </a:xfrm>
        </p:grpSpPr>
        <p:sp>
          <p:nvSpPr>
            <p:cNvPr id="43" name="Rechteck 42"/>
            <p:cNvSpPr/>
            <p:nvPr/>
          </p:nvSpPr>
          <p:spPr>
            <a:xfrm>
              <a:off x="179512" y="332656"/>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feld 33"/>
            <p:cNvSpPr txBox="1"/>
            <p:nvPr/>
          </p:nvSpPr>
          <p:spPr>
            <a:xfrm>
              <a:off x="755576" y="548680"/>
              <a:ext cx="7560840" cy="400110"/>
            </a:xfrm>
            <a:prstGeom prst="rect">
              <a:avLst/>
            </a:prstGeom>
            <a:noFill/>
          </p:spPr>
          <p:txBody>
            <a:bodyPr wrap="square" rtlCol="0">
              <a:spAutoFit/>
            </a:bodyPr>
            <a:lstStyle/>
            <a:p>
              <a:r>
                <a:rPr lang="en-US" sz="2000" b="1" dirty="0" err="1" smtClean="0">
                  <a:solidFill>
                    <a:srgbClr val="002060"/>
                  </a:solidFill>
                  <a:latin typeface="+mj-lt"/>
                </a:rPr>
                <a:t>Widersprüche</a:t>
              </a:r>
              <a:r>
                <a:rPr lang="en-US" sz="2000" b="1" dirty="0" smtClean="0">
                  <a:solidFill>
                    <a:srgbClr val="002060"/>
                  </a:solidFill>
                  <a:latin typeface="+mj-lt"/>
                </a:rPr>
                <a:t>/</a:t>
              </a:r>
              <a:r>
                <a:rPr lang="en-US" sz="2000" b="1" dirty="0" err="1" smtClean="0">
                  <a:solidFill>
                    <a:srgbClr val="002060"/>
                  </a:solidFill>
                  <a:latin typeface="+mj-lt"/>
                </a:rPr>
                <a:t>Konflikte</a:t>
              </a:r>
              <a:r>
                <a:rPr lang="en-US" sz="2000" b="1" dirty="0" smtClean="0">
                  <a:solidFill>
                    <a:srgbClr val="002060"/>
                  </a:solidFill>
                  <a:latin typeface="+mj-lt"/>
                </a:rPr>
                <a:t>/Dilemmas </a:t>
              </a:r>
              <a:r>
                <a:rPr lang="en-US" sz="2000" b="1" dirty="0" err="1" smtClean="0">
                  <a:solidFill>
                    <a:srgbClr val="002060"/>
                  </a:solidFill>
                  <a:latin typeface="+mj-lt"/>
                </a:rPr>
                <a:t>zwischen</a:t>
              </a:r>
              <a:r>
                <a:rPr lang="en-US" sz="2000" b="1" dirty="0" smtClean="0">
                  <a:solidFill>
                    <a:srgbClr val="002060"/>
                  </a:solidFill>
                  <a:latin typeface="+mj-lt"/>
                </a:rPr>
                <a:t> </a:t>
              </a:r>
              <a:r>
                <a:rPr lang="en-US" sz="2000" b="1" dirty="0" err="1" smtClean="0">
                  <a:solidFill>
                    <a:srgbClr val="002060"/>
                  </a:solidFill>
                  <a:latin typeface="+mj-lt"/>
                </a:rPr>
                <a:t>Recht</a:t>
              </a:r>
              <a:r>
                <a:rPr lang="en-US" sz="2000" b="1" dirty="0" smtClean="0">
                  <a:solidFill>
                    <a:srgbClr val="002060"/>
                  </a:solidFill>
                  <a:latin typeface="+mj-lt"/>
                </a:rPr>
                <a:t> und </a:t>
              </a:r>
              <a:r>
                <a:rPr lang="en-US" sz="2000" b="1" dirty="0" err="1" smtClean="0">
                  <a:solidFill>
                    <a:srgbClr val="002060"/>
                  </a:solidFill>
                  <a:latin typeface="+mj-lt"/>
                </a:rPr>
                <a:t>Technologie</a:t>
              </a:r>
              <a:endParaRPr lang="en-US" sz="2000" b="1" dirty="0">
                <a:solidFill>
                  <a:srgbClr val="002060"/>
                </a:solidFill>
                <a:latin typeface="+mj-lt"/>
              </a:endParaRPr>
            </a:p>
          </p:txBody>
        </p:sp>
      </p:grpSp>
      <p:sp>
        <p:nvSpPr>
          <p:cNvPr id="37" name="Textfeld 36"/>
          <p:cNvSpPr txBox="1"/>
          <p:nvPr/>
        </p:nvSpPr>
        <p:spPr>
          <a:xfrm>
            <a:off x="395536" y="1988840"/>
            <a:ext cx="2664296" cy="1938992"/>
          </a:xfrm>
          <a:prstGeom prst="rect">
            <a:avLst/>
          </a:prstGeom>
          <a:noFill/>
        </p:spPr>
        <p:txBody>
          <a:bodyPr wrap="square" rtlCol="0">
            <a:spAutoFit/>
          </a:bodyPr>
          <a:lstStyle/>
          <a:p>
            <a:pPr algn="ctr"/>
            <a:r>
              <a:rPr lang="en-US" sz="2000" b="1" dirty="0" err="1" smtClean="0">
                <a:solidFill>
                  <a:srgbClr val="002060"/>
                </a:solidFill>
                <a:latin typeface="+mn-lt"/>
              </a:rPr>
              <a:t>Urheberrechts-schranken</a:t>
            </a:r>
            <a:r>
              <a:rPr lang="en-US" sz="2000" b="1" dirty="0" smtClean="0">
                <a:solidFill>
                  <a:srgbClr val="002060"/>
                </a:solidFill>
                <a:latin typeface="+mn-lt"/>
              </a:rPr>
              <a:t> </a:t>
            </a:r>
            <a:r>
              <a:rPr lang="en-US" sz="2000" b="1" dirty="0" err="1" smtClean="0">
                <a:solidFill>
                  <a:srgbClr val="002060"/>
                </a:solidFill>
                <a:latin typeface="+mn-lt"/>
              </a:rPr>
              <a:t>garantieren</a:t>
            </a:r>
            <a:r>
              <a:rPr lang="en-US" sz="2000" b="1" dirty="0" smtClean="0">
                <a:solidFill>
                  <a:srgbClr val="002060"/>
                </a:solidFill>
                <a:latin typeface="+mn-lt"/>
              </a:rPr>
              <a:t> </a:t>
            </a:r>
            <a:r>
              <a:rPr lang="en-US" sz="2000" b="1" dirty="0" err="1" smtClean="0">
                <a:solidFill>
                  <a:srgbClr val="002060"/>
                </a:solidFill>
                <a:latin typeface="+mn-lt"/>
              </a:rPr>
              <a:t>gewisse</a:t>
            </a:r>
            <a:r>
              <a:rPr lang="en-US" sz="2000" b="1" dirty="0" smtClean="0">
                <a:solidFill>
                  <a:srgbClr val="002060"/>
                </a:solidFill>
                <a:latin typeface="+mn-lt"/>
              </a:rPr>
              <a:t> </a:t>
            </a:r>
            <a:r>
              <a:rPr lang="en-US" sz="2000" b="1" dirty="0" err="1" smtClean="0">
                <a:solidFill>
                  <a:srgbClr val="002060"/>
                </a:solidFill>
                <a:latin typeface="+mn-lt"/>
              </a:rPr>
              <a:t>genehmi-gungsfreie</a:t>
            </a:r>
            <a:r>
              <a:rPr lang="en-US" sz="2000" b="1" dirty="0" smtClean="0">
                <a:solidFill>
                  <a:srgbClr val="002060"/>
                </a:solidFill>
                <a:latin typeface="+mn-lt"/>
              </a:rPr>
              <a:t> </a:t>
            </a:r>
            <a:r>
              <a:rPr lang="en-US" sz="2000" b="1" dirty="0" err="1" smtClean="0">
                <a:solidFill>
                  <a:srgbClr val="002060"/>
                </a:solidFill>
                <a:latin typeface="+mn-lt"/>
              </a:rPr>
              <a:t>Nutzung</a:t>
            </a:r>
            <a:r>
              <a:rPr lang="en-US" sz="2000" b="1" dirty="0" smtClean="0">
                <a:solidFill>
                  <a:srgbClr val="002060"/>
                </a:solidFill>
                <a:latin typeface="+mn-lt"/>
              </a:rPr>
              <a:t> von </a:t>
            </a:r>
            <a:r>
              <a:rPr lang="en-US" sz="2000" b="1" dirty="0" err="1" smtClean="0">
                <a:solidFill>
                  <a:srgbClr val="002060"/>
                </a:solidFill>
                <a:latin typeface="+mn-lt"/>
              </a:rPr>
              <a:t>urhg-geschützem</a:t>
            </a:r>
            <a:r>
              <a:rPr lang="en-US" sz="2000" b="1" dirty="0" smtClean="0">
                <a:solidFill>
                  <a:srgbClr val="002060"/>
                </a:solidFill>
                <a:latin typeface="+mn-lt"/>
              </a:rPr>
              <a:t> Material</a:t>
            </a:r>
            <a:endParaRPr lang="en-US" sz="2000" b="1" dirty="0">
              <a:solidFill>
                <a:srgbClr val="002060"/>
              </a:solidFill>
              <a:latin typeface="+mn-lt"/>
            </a:endParaRPr>
          </a:p>
        </p:txBody>
      </p:sp>
      <p:grpSp>
        <p:nvGrpSpPr>
          <p:cNvPr id="3" name="Gruppieren 14"/>
          <p:cNvGrpSpPr/>
          <p:nvPr/>
        </p:nvGrpSpPr>
        <p:grpSpPr>
          <a:xfrm>
            <a:off x="3280906" y="1628800"/>
            <a:ext cx="4819486" cy="2671847"/>
            <a:chOff x="2771800" y="1628800"/>
            <a:chExt cx="4819486" cy="2671847"/>
          </a:xfrm>
        </p:grpSpPr>
        <p:sp>
          <p:nvSpPr>
            <p:cNvPr id="45" name="Textfeld 44"/>
            <p:cNvSpPr txBox="1"/>
            <p:nvPr/>
          </p:nvSpPr>
          <p:spPr>
            <a:xfrm>
              <a:off x="4206910" y="1628800"/>
              <a:ext cx="3384376" cy="1631216"/>
            </a:xfrm>
            <a:prstGeom prst="rect">
              <a:avLst/>
            </a:prstGeom>
            <a:noFill/>
          </p:spPr>
          <p:txBody>
            <a:bodyPr wrap="square" rtlCol="0">
              <a:spAutoFit/>
            </a:bodyPr>
            <a:lstStyle/>
            <a:p>
              <a:r>
                <a:rPr lang="en-US" sz="2000" b="1" dirty="0" smtClean="0">
                  <a:solidFill>
                    <a:srgbClr val="002060"/>
                  </a:solidFill>
                  <a:latin typeface="+mn-lt"/>
                </a:rPr>
                <a:t> </a:t>
              </a:r>
              <a:r>
                <a:rPr lang="en-US" sz="2000" b="1" dirty="0" err="1" smtClean="0">
                  <a:solidFill>
                    <a:srgbClr val="002060"/>
                  </a:solidFill>
                  <a:latin typeface="+mn-lt"/>
                </a:rPr>
                <a:t>Nach</a:t>
              </a:r>
              <a:r>
                <a:rPr lang="en-US" sz="2000" b="1" dirty="0" smtClean="0">
                  <a:solidFill>
                    <a:srgbClr val="002060"/>
                  </a:solidFill>
                  <a:latin typeface="+mn-lt"/>
                </a:rPr>
                <a:t> $ 95b </a:t>
              </a:r>
              <a:r>
                <a:rPr lang="en-US" sz="2000" b="1" dirty="0" err="1" smtClean="0">
                  <a:solidFill>
                    <a:srgbClr val="002060"/>
                  </a:solidFill>
                  <a:latin typeface="+mn-lt"/>
                </a:rPr>
                <a:t>können</a:t>
              </a:r>
              <a:r>
                <a:rPr lang="en-US" sz="2000" b="1" dirty="0" smtClean="0">
                  <a:solidFill>
                    <a:srgbClr val="002060"/>
                  </a:solidFill>
                  <a:latin typeface="+mn-lt"/>
                </a:rPr>
                <a:t> </a:t>
              </a:r>
              <a:r>
                <a:rPr lang="en-US" sz="2000" b="1" dirty="0" err="1" smtClean="0">
                  <a:solidFill>
                    <a:srgbClr val="002060"/>
                  </a:solidFill>
                  <a:latin typeface="+mn-lt"/>
                </a:rPr>
                <a:t>technische</a:t>
              </a:r>
              <a:r>
                <a:rPr lang="en-US" sz="2000" b="1" dirty="0" smtClean="0">
                  <a:solidFill>
                    <a:srgbClr val="002060"/>
                  </a:solidFill>
                  <a:latin typeface="+mn-lt"/>
                </a:rPr>
                <a:t> </a:t>
              </a:r>
              <a:r>
                <a:rPr lang="en-US" sz="2000" b="1" dirty="0" err="1" smtClean="0">
                  <a:solidFill>
                    <a:srgbClr val="002060"/>
                  </a:solidFill>
                  <a:latin typeface="+mn-lt"/>
                </a:rPr>
                <a:t>Schutzmaßnahmen</a:t>
              </a:r>
              <a:r>
                <a:rPr lang="en-US" sz="2000" b="1" dirty="0" smtClean="0">
                  <a:solidFill>
                    <a:srgbClr val="002060"/>
                  </a:solidFill>
                  <a:latin typeface="+mn-lt"/>
                </a:rPr>
                <a:t> </a:t>
              </a:r>
              <a:r>
                <a:rPr lang="en-US" sz="2000" b="1" dirty="0" err="1" smtClean="0">
                  <a:solidFill>
                    <a:srgbClr val="002060"/>
                  </a:solidFill>
                  <a:latin typeface="+mn-lt"/>
                </a:rPr>
                <a:t>Schrankenbestimmungen</a:t>
              </a:r>
              <a:r>
                <a:rPr lang="en-US" sz="2000" b="1" dirty="0" smtClean="0">
                  <a:solidFill>
                    <a:srgbClr val="002060"/>
                  </a:solidFill>
                  <a:latin typeface="+mn-lt"/>
                </a:rPr>
                <a:t> </a:t>
              </a:r>
              <a:r>
                <a:rPr lang="en-US" sz="2000" b="1" dirty="0" err="1" smtClean="0">
                  <a:solidFill>
                    <a:srgbClr val="002060"/>
                  </a:solidFill>
                  <a:latin typeface="+mn-lt"/>
                </a:rPr>
                <a:t>außer</a:t>
              </a:r>
              <a:r>
                <a:rPr lang="en-US" sz="2000" b="1" dirty="0" smtClean="0">
                  <a:solidFill>
                    <a:srgbClr val="002060"/>
                  </a:solidFill>
                  <a:latin typeface="+mn-lt"/>
                </a:rPr>
                <a:t> Kraft </a:t>
              </a:r>
              <a:r>
                <a:rPr lang="en-US" sz="2000" b="1" dirty="0" err="1" smtClean="0">
                  <a:solidFill>
                    <a:srgbClr val="002060"/>
                  </a:solidFill>
                  <a:latin typeface="+mn-lt"/>
                </a:rPr>
                <a:t>setzen</a:t>
              </a:r>
              <a:endParaRPr lang="en-US" sz="2000" b="1" dirty="0">
                <a:solidFill>
                  <a:srgbClr val="002060"/>
                </a:solidFill>
                <a:latin typeface="+mn-lt"/>
              </a:endParaRPr>
            </a:p>
          </p:txBody>
        </p:sp>
        <p:sp>
          <p:nvSpPr>
            <p:cNvPr id="9" name="Pfeil nach links und rechts 8"/>
            <p:cNvSpPr/>
            <p:nvPr/>
          </p:nvSpPr>
          <p:spPr>
            <a:xfrm rot="10800000">
              <a:off x="2771800" y="2996952"/>
              <a:ext cx="1368152" cy="29596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002060"/>
                </a:solidFill>
              </a:endParaRPr>
            </a:p>
          </p:txBody>
        </p:sp>
        <p:sp>
          <p:nvSpPr>
            <p:cNvPr id="13" name="Textfeld 12"/>
            <p:cNvSpPr txBox="1"/>
            <p:nvPr/>
          </p:nvSpPr>
          <p:spPr>
            <a:xfrm>
              <a:off x="4067944" y="3284984"/>
              <a:ext cx="3384376" cy="1015663"/>
            </a:xfrm>
            <a:prstGeom prst="rect">
              <a:avLst/>
            </a:prstGeom>
            <a:noFill/>
          </p:spPr>
          <p:txBody>
            <a:bodyPr wrap="square" rtlCol="0">
              <a:spAutoFit/>
            </a:bodyPr>
            <a:lstStyle/>
            <a:p>
              <a:r>
                <a:rPr lang="en-US" sz="2000" b="1" dirty="0" smtClean="0">
                  <a:solidFill>
                    <a:srgbClr val="002060"/>
                  </a:solidFill>
                  <a:latin typeface="+mn-lt"/>
                </a:rPr>
                <a:t> </a:t>
              </a:r>
              <a:r>
                <a:rPr lang="en-US" sz="2000" b="1" dirty="0" err="1" smtClean="0">
                  <a:solidFill>
                    <a:srgbClr val="002060"/>
                  </a:solidFill>
                  <a:latin typeface="+mn-lt"/>
                </a:rPr>
                <a:t>Vorrang</a:t>
              </a:r>
              <a:r>
                <a:rPr lang="en-US" sz="2000" b="1" dirty="0" smtClean="0">
                  <a:solidFill>
                    <a:srgbClr val="002060"/>
                  </a:solidFill>
                  <a:latin typeface="+mn-lt"/>
                </a:rPr>
                <a:t> von </a:t>
              </a:r>
              <a:r>
                <a:rPr lang="en-US" sz="2000" b="1" dirty="0" err="1" smtClean="0">
                  <a:solidFill>
                    <a:srgbClr val="002060"/>
                  </a:solidFill>
                  <a:latin typeface="+mn-lt"/>
                </a:rPr>
                <a:t>DRM</a:t>
              </a:r>
              <a:r>
                <a:rPr lang="en-US" sz="2000" b="1" dirty="0" smtClean="0">
                  <a:solidFill>
                    <a:srgbClr val="002060"/>
                  </a:solidFill>
                  <a:latin typeface="+mn-lt"/>
                </a:rPr>
                <a:t> </a:t>
              </a:r>
              <a:r>
                <a:rPr lang="en-US" sz="2000" b="1" dirty="0" err="1" smtClean="0">
                  <a:solidFill>
                    <a:srgbClr val="002060"/>
                  </a:solidFill>
                  <a:latin typeface="+mn-lt"/>
                </a:rPr>
                <a:t>gegenüber</a:t>
              </a:r>
              <a:r>
                <a:rPr lang="en-US" sz="2000" b="1" dirty="0" smtClean="0">
                  <a:solidFill>
                    <a:srgbClr val="002060"/>
                  </a:solidFill>
                  <a:latin typeface="+mn-lt"/>
                </a:rPr>
                <a:t> </a:t>
              </a:r>
              <a:r>
                <a:rPr lang="en-US" sz="2000" b="1" dirty="0" err="1" smtClean="0">
                  <a:solidFill>
                    <a:srgbClr val="002060"/>
                  </a:solidFill>
                  <a:latin typeface="+mn-lt"/>
                </a:rPr>
                <a:t>Schranken</a:t>
              </a:r>
              <a:endParaRPr lang="en-US" sz="2000" b="1" dirty="0" smtClean="0">
                <a:solidFill>
                  <a:srgbClr val="002060"/>
                </a:solidFill>
                <a:latin typeface="+mn-lt"/>
              </a:endParaRPr>
            </a:p>
            <a:p>
              <a:r>
                <a:rPr lang="en-US" sz="2000" b="1" dirty="0" err="1" smtClean="0">
                  <a:solidFill>
                    <a:srgbClr val="002060"/>
                  </a:solidFill>
                  <a:latin typeface="+mn-lt"/>
                </a:rPr>
                <a:t>DRM</a:t>
              </a:r>
              <a:r>
                <a:rPr lang="en-US" sz="2000" b="1" dirty="0" smtClean="0">
                  <a:solidFill>
                    <a:srgbClr val="002060"/>
                  </a:solidFill>
                  <a:latin typeface="+mn-lt"/>
                </a:rPr>
                <a:t> </a:t>
              </a:r>
              <a:r>
                <a:rPr lang="en-US" sz="2000" b="1" dirty="0" err="1" smtClean="0">
                  <a:solidFill>
                    <a:srgbClr val="002060"/>
                  </a:solidFill>
                  <a:latin typeface="+mn-lt"/>
                </a:rPr>
                <a:t>selber</a:t>
              </a:r>
              <a:r>
                <a:rPr lang="en-US" sz="2000" b="1" dirty="0" smtClean="0">
                  <a:solidFill>
                    <a:srgbClr val="002060"/>
                  </a:solidFill>
                  <a:latin typeface="+mn-lt"/>
                </a:rPr>
                <a:t> </a:t>
              </a:r>
              <a:r>
                <a:rPr lang="en-US" sz="2000" b="1" dirty="0" err="1" smtClean="0">
                  <a:solidFill>
                    <a:srgbClr val="002060"/>
                  </a:solidFill>
                  <a:latin typeface="+mn-lt"/>
                </a:rPr>
                <a:t>urhr-geschützt</a:t>
              </a:r>
              <a:endParaRPr lang="en-US" sz="2000" b="1" dirty="0">
                <a:solidFill>
                  <a:srgbClr val="002060"/>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2"/>
          <p:cNvGrpSpPr/>
          <p:nvPr/>
        </p:nvGrpSpPr>
        <p:grpSpPr>
          <a:xfrm>
            <a:off x="179512" y="188640"/>
            <a:ext cx="8784976" cy="6309320"/>
            <a:chOff x="179512" y="332656"/>
            <a:chExt cx="8784976" cy="6309320"/>
          </a:xfrm>
        </p:grpSpPr>
        <p:sp>
          <p:nvSpPr>
            <p:cNvPr id="43" name="Rechteck 42"/>
            <p:cNvSpPr/>
            <p:nvPr/>
          </p:nvSpPr>
          <p:spPr>
            <a:xfrm>
              <a:off x="179512" y="332656"/>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feld 33"/>
            <p:cNvSpPr txBox="1"/>
            <p:nvPr/>
          </p:nvSpPr>
          <p:spPr>
            <a:xfrm>
              <a:off x="755576" y="548680"/>
              <a:ext cx="7560840" cy="400110"/>
            </a:xfrm>
            <a:prstGeom prst="rect">
              <a:avLst/>
            </a:prstGeom>
            <a:noFill/>
          </p:spPr>
          <p:txBody>
            <a:bodyPr wrap="square" rtlCol="0">
              <a:spAutoFit/>
            </a:bodyPr>
            <a:lstStyle/>
            <a:p>
              <a:r>
                <a:rPr lang="en-US" sz="2000" b="1" dirty="0" err="1" smtClean="0">
                  <a:solidFill>
                    <a:srgbClr val="002060"/>
                  </a:solidFill>
                  <a:latin typeface="+mj-lt"/>
                </a:rPr>
                <a:t>Widersprüche</a:t>
              </a:r>
              <a:r>
                <a:rPr lang="en-US" sz="2000" b="1" dirty="0" smtClean="0">
                  <a:solidFill>
                    <a:srgbClr val="002060"/>
                  </a:solidFill>
                  <a:latin typeface="+mj-lt"/>
                </a:rPr>
                <a:t>/</a:t>
              </a:r>
              <a:r>
                <a:rPr lang="en-US" sz="2000" b="1" dirty="0" err="1" smtClean="0">
                  <a:solidFill>
                    <a:srgbClr val="002060"/>
                  </a:solidFill>
                  <a:latin typeface="+mj-lt"/>
                </a:rPr>
                <a:t>Konflikte</a:t>
              </a:r>
              <a:r>
                <a:rPr lang="en-US" sz="2000" b="1" dirty="0" smtClean="0">
                  <a:solidFill>
                    <a:srgbClr val="002060"/>
                  </a:solidFill>
                  <a:latin typeface="+mj-lt"/>
                </a:rPr>
                <a:t>/Dilemmas </a:t>
              </a:r>
              <a:r>
                <a:rPr lang="en-US" sz="2000" b="1" dirty="0" err="1" smtClean="0">
                  <a:solidFill>
                    <a:srgbClr val="002060"/>
                  </a:solidFill>
                  <a:latin typeface="+mj-lt"/>
                </a:rPr>
                <a:t>zwischen</a:t>
              </a:r>
              <a:r>
                <a:rPr lang="en-US" sz="2000" b="1" dirty="0" smtClean="0">
                  <a:solidFill>
                    <a:srgbClr val="002060"/>
                  </a:solidFill>
                  <a:latin typeface="+mj-lt"/>
                </a:rPr>
                <a:t> </a:t>
              </a:r>
              <a:r>
                <a:rPr lang="en-US" sz="2000" b="1" dirty="0" err="1" smtClean="0">
                  <a:solidFill>
                    <a:srgbClr val="002060"/>
                  </a:solidFill>
                  <a:latin typeface="+mj-lt"/>
                </a:rPr>
                <a:t>Recht</a:t>
              </a:r>
              <a:r>
                <a:rPr lang="en-US" sz="2000" b="1" dirty="0" smtClean="0">
                  <a:solidFill>
                    <a:srgbClr val="002060"/>
                  </a:solidFill>
                  <a:latin typeface="+mj-lt"/>
                </a:rPr>
                <a:t>, </a:t>
              </a:r>
              <a:r>
                <a:rPr lang="en-US" sz="2000" b="1" dirty="0" err="1" smtClean="0">
                  <a:solidFill>
                    <a:srgbClr val="002060"/>
                  </a:solidFill>
                  <a:latin typeface="+mj-lt"/>
                </a:rPr>
                <a:t>Recht</a:t>
              </a:r>
              <a:r>
                <a:rPr lang="en-US" sz="2000" b="1" dirty="0" smtClean="0">
                  <a:solidFill>
                    <a:srgbClr val="002060"/>
                  </a:solidFill>
                  <a:latin typeface="+mj-lt"/>
                </a:rPr>
                <a:t> und </a:t>
              </a:r>
              <a:r>
                <a:rPr lang="en-US" sz="2000" b="1" dirty="0" err="1" smtClean="0">
                  <a:solidFill>
                    <a:srgbClr val="002060"/>
                  </a:solidFill>
                  <a:latin typeface="+mj-lt"/>
                </a:rPr>
                <a:t>Markt</a:t>
              </a:r>
              <a:endParaRPr lang="en-US" sz="2000" b="1" dirty="0">
                <a:solidFill>
                  <a:srgbClr val="002060"/>
                </a:solidFill>
                <a:latin typeface="+mj-lt"/>
              </a:endParaRPr>
            </a:p>
          </p:txBody>
        </p:sp>
      </p:grpSp>
      <p:sp>
        <p:nvSpPr>
          <p:cNvPr id="37" name="Textfeld 36"/>
          <p:cNvSpPr txBox="1"/>
          <p:nvPr/>
        </p:nvSpPr>
        <p:spPr>
          <a:xfrm>
            <a:off x="395536" y="1988840"/>
            <a:ext cx="2664296" cy="1938992"/>
          </a:xfrm>
          <a:prstGeom prst="rect">
            <a:avLst/>
          </a:prstGeom>
          <a:noFill/>
        </p:spPr>
        <p:txBody>
          <a:bodyPr wrap="square" rtlCol="0">
            <a:spAutoFit/>
          </a:bodyPr>
          <a:lstStyle/>
          <a:p>
            <a:pPr algn="ctr"/>
            <a:r>
              <a:rPr lang="en-US" sz="2000" b="1" dirty="0" err="1" smtClean="0">
                <a:solidFill>
                  <a:srgbClr val="002060"/>
                </a:solidFill>
                <a:latin typeface="+mn-lt"/>
              </a:rPr>
              <a:t>Urheberrechts-schranken</a:t>
            </a:r>
            <a:r>
              <a:rPr lang="en-US" sz="2000" b="1" dirty="0" smtClean="0">
                <a:solidFill>
                  <a:srgbClr val="002060"/>
                </a:solidFill>
                <a:latin typeface="+mn-lt"/>
              </a:rPr>
              <a:t> </a:t>
            </a:r>
            <a:r>
              <a:rPr lang="en-US" sz="2000" b="1" dirty="0" err="1" smtClean="0">
                <a:solidFill>
                  <a:srgbClr val="002060"/>
                </a:solidFill>
                <a:latin typeface="+mn-lt"/>
              </a:rPr>
              <a:t>garantieren</a:t>
            </a:r>
            <a:r>
              <a:rPr lang="en-US" sz="2000" b="1" dirty="0" smtClean="0">
                <a:solidFill>
                  <a:srgbClr val="002060"/>
                </a:solidFill>
                <a:latin typeface="+mn-lt"/>
              </a:rPr>
              <a:t> </a:t>
            </a:r>
            <a:r>
              <a:rPr lang="en-US" sz="2000" b="1" dirty="0" err="1" smtClean="0">
                <a:solidFill>
                  <a:srgbClr val="002060"/>
                </a:solidFill>
                <a:latin typeface="+mn-lt"/>
              </a:rPr>
              <a:t>gewisse</a:t>
            </a:r>
            <a:r>
              <a:rPr lang="en-US" sz="2000" b="1" dirty="0" smtClean="0">
                <a:solidFill>
                  <a:srgbClr val="002060"/>
                </a:solidFill>
                <a:latin typeface="+mn-lt"/>
              </a:rPr>
              <a:t> </a:t>
            </a:r>
            <a:r>
              <a:rPr lang="en-US" sz="2000" b="1" dirty="0" err="1" smtClean="0">
                <a:solidFill>
                  <a:srgbClr val="002060"/>
                </a:solidFill>
                <a:latin typeface="+mn-lt"/>
              </a:rPr>
              <a:t>genehmi-gungsfreie</a:t>
            </a:r>
            <a:r>
              <a:rPr lang="en-US" sz="2000" b="1" dirty="0" smtClean="0">
                <a:solidFill>
                  <a:srgbClr val="002060"/>
                </a:solidFill>
                <a:latin typeface="+mn-lt"/>
              </a:rPr>
              <a:t> </a:t>
            </a:r>
            <a:r>
              <a:rPr lang="en-US" sz="2000" b="1" dirty="0" err="1" smtClean="0">
                <a:solidFill>
                  <a:srgbClr val="002060"/>
                </a:solidFill>
                <a:latin typeface="+mn-lt"/>
              </a:rPr>
              <a:t>Nutzung</a:t>
            </a:r>
            <a:r>
              <a:rPr lang="en-US" sz="2000" b="1" dirty="0" smtClean="0">
                <a:solidFill>
                  <a:srgbClr val="002060"/>
                </a:solidFill>
                <a:latin typeface="+mn-lt"/>
              </a:rPr>
              <a:t> von </a:t>
            </a:r>
            <a:r>
              <a:rPr lang="en-US" sz="2000" b="1" dirty="0" err="1" smtClean="0">
                <a:solidFill>
                  <a:srgbClr val="002060"/>
                </a:solidFill>
                <a:latin typeface="+mn-lt"/>
              </a:rPr>
              <a:t>urhg-geschützem</a:t>
            </a:r>
            <a:r>
              <a:rPr lang="en-US" sz="2000" b="1" dirty="0" smtClean="0">
                <a:solidFill>
                  <a:srgbClr val="002060"/>
                </a:solidFill>
                <a:latin typeface="+mn-lt"/>
              </a:rPr>
              <a:t> Material</a:t>
            </a:r>
            <a:endParaRPr lang="en-US" sz="2000" b="1" dirty="0">
              <a:solidFill>
                <a:srgbClr val="002060"/>
              </a:solidFill>
              <a:latin typeface="+mn-lt"/>
            </a:endParaRPr>
          </a:p>
        </p:txBody>
      </p:sp>
      <p:grpSp>
        <p:nvGrpSpPr>
          <p:cNvPr id="3" name="Gruppieren 14"/>
          <p:cNvGrpSpPr/>
          <p:nvPr/>
        </p:nvGrpSpPr>
        <p:grpSpPr>
          <a:xfrm>
            <a:off x="3280906" y="1628800"/>
            <a:ext cx="5395550" cy="4071937"/>
            <a:chOff x="2771800" y="1628800"/>
            <a:chExt cx="5395550" cy="4071937"/>
          </a:xfrm>
        </p:grpSpPr>
        <p:sp>
          <p:nvSpPr>
            <p:cNvPr id="45" name="Textfeld 44"/>
            <p:cNvSpPr txBox="1"/>
            <p:nvPr/>
          </p:nvSpPr>
          <p:spPr>
            <a:xfrm>
              <a:off x="4206910" y="1628800"/>
              <a:ext cx="3960440" cy="1631216"/>
            </a:xfrm>
            <a:prstGeom prst="rect">
              <a:avLst/>
            </a:prstGeom>
            <a:noFill/>
          </p:spPr>
          <p:txBody>
            <a:bodyPr wrap="square" rtlCol="0">
              <a:spAutoFit/>
            </a:bodyPr>
            <a:lstStyle/>
            <a:p>
              <a:r>
                <a:rPr lang="en-US" sz="2000" b="1" dirty="0" smtClean="0">
                  <a:solidFill>
                    <a:srgbClr val="002060"/>
                  </a:solidFill>
                  <a:latin typeface="+mn-lt"/>
                </a:rPr>
                <a:t> </a:t>
              </a:r>
              <a:r>
                <a:rPr lang="en-US" sz="2000" b="1" dirty="0" err="1" smtClean="0">
                  <a:solidFill>
                    <a:srgbClr val="002060"/>
                  </a:solidFill>
                  <a:latin typeface="+mn-lt"/>
                </a:rPr>
                <a:t>Nach</a:t>
              </a:r>
              <a:r>
                <a:rPr lang="en-US" sz="2000" b="1" dirty="0" smtClean="0">
                  <a:solidFill>
                    <a:srgbClr val="002060"/>
                  </a:solidFill>
                  <a:latin typeface="+mn-lt"/>
                </a:rPr>
                <a:t> </a:t>
              </a:r>
              <a:r>
                <a:rPr lang="en-US" sz="2000" b="1" dirty="0" err="1" smtClean="0">
                  <a:solidFill>
                    <a:srgbClr val="002060"/>
                  </a:solidFill>
                  <a:latin typeface="+mn-lt"/>
                </a:rPr>
                <a:t>der</a:t>
              </a:r>
              <a:r>
                <a:rPr lang="en-US" sz="2000" b="1" dirty="0" smtClean="0">
                  <a:solidFill>
                    <a:srgbClr val="002060"/>
                  </a:solidFill>
                  <a:latin typeface="+mn-lt"/>
                </a:rPr>
                <a:t> Interpretation von § 52a </a:t>
              </a:r>
              <a:r>
                <a:rPr lang="en-US" sz="2000" b="1" dirty="0" err="1" smtClean="0">
                  <a:solidFill>
                    <a:srgbClr val="002060"/>
                  </a:solidFill>
                  <a:latin typeface="+mn-lt"/>
                </a:rPr>
                <a:t>UrhG</a:t>
              </a:r>
              <a:r>
                <a:rPr lang="en-US" sz="2000" b="1" dirty="0" smtClean="0">
                  <a:solidFill>
                    <a:srgbClr val="002060"/>
                  </a:solidFill>
                  <a:latin typeface="+mn-lt"/>
                </a:rPr>
                <a:t> </a:t>
              </a:r>
              <a:r>
                <a:rPr lang="en-US" sz="2000" b="1" dirty="0" err="1" smtClean="0">
                  <a:solidFill>
                    <a:srgbClr val="002060"/>
                  </a:solidFill>
                  <a:latin typeface="+mn-lt"/>
                </a:rPr>
                <a:t>durch</a:t>
              </a:r>
              <a:r>
                <a:rPr lang="en-US" sz="2000" b="1" dirty="0" smtClean="0">
                  <a:solidFill>
                    <a:srgbClr val="002060"/>
                  </a:solidFill>
                  <a:latin typeface="+mn-lt"/>
                </a:rPr>
                <a:t> den </a:t>
              </a:r>
              <a:r>
                <a:rPr lang="en-US" sz="2000" b="1" dirty="0" err="1" smtClean="0">
                  <a:solidFill>
                    <a:srgbClr val="002060"/>
                  </a:solidFill>
                  <a:latin typeface="+mn-lt"/>
                </a:rPr>
                <a:t>BGH</a:t>
              </a:r>
              <a:r>
                <a:rPr lang="en-US" sz="2000" b="1" dirty="0" smtClean="0">
                  <a:solidFill>
                    <a:srgbClr val="002060"/>
                  </a:solidFill>
                  <a:latin typeface="+mn-lt"/>
                </a:rPr>
                <a:t> </a:t>
              </a:r>
              <a:r>
                <a:rPr lang="en-US" sz="2000" b="1" dirty="0" err="1" smtClean="0">
                  <a:solidFill>
                    <a:srgbClr val="002060"/>
                  </a:solidFill>
                  <a:latin typeface="+mn-lt"/>
                </a:rPr>
                <a:t>haben</a:t>
              </a:r>
              <a:r>
                <a:rPr lang="en-US" sz="2000" b="1" dirty="0" smtClean="0">
                  <a:solidFill>
                    <a:srgbClr val="002060"/>
                  </a:solidFill>
                  <a:latin typeface="+mn-lt"/>
                </a:rPr>
                <a:t> </a:t>
              </a:r>
              <a:r>
                <a:rPr lang="en-US" sz="2000" b="1" dirty="0" err="1" smtClean="0">
                  <a:solidFill>
                    <a:srgbClr val="002060"/>
                  </a:solidFill>
                  <a:latin typeface="+mn-lt"/>
                </a:rPr>
                <a:t>vertragliche</a:t>
              </a:r>
              <a:r>
                <a:rPr lang="en-US" sz="2000" b="1" dirty="0" smtClean="0">
                  <a:solidFill>
                    <a:srgbClr val="002060"/>
                  </a:solidFill>
                  <a:latin typeface="+mn-lt"/>
                </a:rPr>
                <a:t> </a:t>
              </a:r>
              <a:r>
                <a:rPr lang="en-US" sz="2000" b="1" dirty="0" err="1" smtClean="0">
                  <a:solidFill>
                    <a:srgbClr val="002060"/>
                  </a:solidFill>
                  <a:latin typeface="+mn-lt"/>
                </a:rPr>
                <a:t>Lizenzangebote</a:t>
              </a:r>
              <a:r>
                <a:rPr lang="en-US" sz="2000" b="1" dirty="0" smtClean="0">
                  <a:solidFill>
                    <a:srgbClr val="002060"/>
                  </a:solidFill>
                  <a:latin typeface="+mn-lt"/>
                </a:rPr>
                <a:t> </a:t>
              </a:r>
              <a:r>
                <a:rPr lang="en-US" sz="2000" b="1" dirty="0" err="1" smtClean="0">
                  <a:solidFill>
                    <a:srgbClr val="002060"/>
                  </a:solidFill>
                  <a:latin typeface="+mn-lt"/>
                </a:rPr>
                <a:t>zu</a:t>
              </a:r>
              <a:r>
                <a:rPr lang="en-US" sz="2000" b="1" dirty="0" smtClean="0">
                  <a:solidFill>
                    <a:srgbClr val="002060"/>
                  </a:solidFill>
                  <a:latin typeface="+mn-lt"/>
                </a:rPr>
                <a:t> </a:t>
              </a:r>
              <a:r>
                <a:rPr lang="en-US" sz="2000" b="1" dirty="0" err="1" smtClean="0">
                  <a:solidFill>
                    <a:srgbClr val="002060"/>
                  </a:solidFill>
                  <a:latin typeface="+mn-lt"/>
                </a:rPr>
                <a:t>angemessenen</a:t>
              </a:r>
              <a:r>
                <a:rPr lang="en-US" sz="2000" b="1" dirty="0" smtClean="0">
                  <a:solidFill>
                    <a:srgbClr val="002060"/>
                  </a:solidFill>
                  <a:latin typeface="+mn-lt"/>
                </a:rPr>
                <a:t> </a:t>
              </a:r>
              <a:r>
                <a:rPr lang="en-US" sz="2000" b="1" dirty="0" err="1" smtClean="0">
                  <a:solidFill>
                    <a:srgbClr val="002060"/>
                  </a:solidFill>
                  <a:latin typeface="+mn-lt"/>
                </a:rPr>
                <a:t>Bedingungen</a:t>
              </a:r>
              <a:r>
                <a:rPr lang="en-US" sz="2000" b="1" dirty="0" smtClean="0">
                  <a:solidFill>
                    <a:srgbClr val="002060"/>
                  </a:solidFill>
                  <a:latin typeface="+mn-lt"/>
                </a:rPr>
                <a:t> </a:t>
              </a:r>
              <a:r>
                <a:rPr lang="en-US" sz="2000" b="1" dirty="0" err="1" smtClean="0">
                  <a:solidFill>
                    <a:srgbClr val="002060"/>
                  </a:solidFill>
                  <a:latin typeface="+mn-lt"/>
                </a:rPr>
                <a:t>Vorrang</a:t>
              </a:r>
              <a:r>
                <a:rPr lang="en-US" sz="2000" b="1" dirty="0" smtClean="0">
                  <a:solidFill>
                    <a:srgbClr val="002060"/>
                  </a:solidFill>
                  <a:latin typeface="+mn-lt"/>
                </a:rPr>
                <a:t> </a:t>
              </a:r>
              <a:endParaRPr lang="en-US" sz="2000" b="1" dirty="0">
                <a:solidFill>
                  <a:srgbClr val="002060"/>
                </a:solidFill>
                <a:latin typeface="+mn-lt"/>
              </a:endParaRPr>
            </a:p>
          </p:txBody>
        </p:sp>
        <p:sp>
          <p:nvSpPr>
            <p:cNvPr id="9" name="Pfeil nach links und rechts 8"/>
            <p:cNvSpPr/>
            <p:nvPr/>
          </p:nvSpPr>
          <p:spPr>
            <a:xfrm rot="10800000">
              <a:off x="2771800" y="2996952"/>
              <a:ext cx="1368152" cy="29596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002060"/>
                </a:solidFill>
              </a:endParaRPr>
            </a:p>
          </p:txBody>
        </p:sp>
        <p:sp>
          <p:nvSpPr>
            <p:cNvPr id="13" name="Textfeld 12"/>
            <p:cNvSpPr txBox="1"/>
            <p:nvPr/>
          </p:nvSpPr>
          <p:spPr>
            <a:xfrm>
              <a:off x="4067944" y="3761745"/>
              <a:ext cx="3384376" cy="1938992"/>
            </a:xfrm>
            <a:prstGeom prst="rect">
              <a:avLst/>
            </a:prstGeom>
            <a:noFill/>
          </p:spPr>
          <p:txBody>
            <a:bodyPr wrap="square" rtlCol="0">
              <a:spAutoFit/>
            </a:bodyPr>
            <a:lstStyle/>
            <a:p>
              <a:r>
                <a:rPr lang="en-US" sz="2000" b="1" dirty="0" err="1" smtClean="0">
                  <a:solidFill>
                    <a:srgbClr val="002060"/>
                  </a:solidFill>
                  <a:latin typeface="+mn-lt"/>
                </a:rPr>
                <a:t>Nach</a:t>
              </a:r>
              <a:r>
                <a:rPr lang="en-US" sz="2000" b="1" dirty="0" smtClean="0">
                  <a:solidFill>
                    <a:srgbClr val="002060"/>
                  </a:solidFill>
                  <a:latin typeface="+mn-lt"/>
                </a:rPr>
                <a:t> </a:t>
              </a:r>
              <a:r>
                <a:rPr lang="en-US" sz="2000" b="1" dirty="0" err="1" smtClean="0">
                  <a:solidFill>
                    <a:srgbClr val="002060"/>
                  </a:solidFill>
                  <a:latin typeface="+mn-lt"/>
                </a:rPr>
                <a:t>der</a:t>
              </a:r>
              <a:r>
                <a:rPr lang="en-US" sz="2000" b="1" dirty="0" smtClean="0">
                  <a:solidFill>
                    <a:srgbClr val="002060"/>
                  </a:solidFill>
                  <a:latin typeface="+mn-lt"/>
                </a:rPr>
                <a:t> Interpretation von § 52b </a:t>
              </a:r>
              <a:r>
                <a:rPr lang="en-US" sz="2000" b="1" dirty="0" err="1" smtClean="0">
                  <a:solidFill>
                    <a:srgbClr val="002060"/>
                  </a:solidFill>
                  <a:latin typeface="+mn-lt"/>
                </a:rPr>
                <a:t>UrhG</a:t>
              </a:r>
              <a:r>
                <a:rPr lang="en-US" sz="2000" b="1" dirty="0" smtClean="0">
                  <a:solidFill>
                    <a:srgbClr val="002060"/>
                  </a:solidFill>
                  <a:latin typeface="+mn-lt"/>
                </a:rPr>
                <a:t> </a:t>
              </a:r>
              <a:r>
                <a:rPr lang="en-US" sz="2000" b="1" dirty="0" err="1" smtClean="0">
                  <a:solidFill>
                    <a:srgbClr val="002060"/>
                  </a:solidFill>
                  <a:latin typeface="+mn-lt"/>
                </a:rPr>
                <a:t>durch</a:t>
              </a:r>
              <a:r>
                <a:rPr lang="en-US" sz="2000" b="1" dirty="0" smtClean="0">
                  <a:solidFill>
                    <a:srgbClr val="002060"/>
                  </a:solidFill>
                  <a:latin typeface="+mn-lt"/>
                </a:rPr>
                <a:t> den </a:t>
              </a:r>
              <a:r>
                <a:rPr lang="en-US" sz="2000" b="1" dirty="0" err="1" smtClean="0">
                  <a:solidFill>
                    <a:srgbClr val="002060"/>
                  </a:solidFill>
                  <a:latin typeface="+mn-lt"/>
                </a:rPr>
                <a:t>EuGH</a:t>
              </a:r>
              <a:r>
                <a:rPr lang="en-US" sz="2000" b="1" dirty="0" smtClean="0">
                  <a:solidFill>
                    <a:srgbClr val="002060"/>
                  </a:solidFill>
                  <a:latin typeface="+mn-lt"/>
                </a:rPr>
                <a:t> </a:t>
              </a:r>
              <a:r>
                <a:rPr lang="en-US" sz="2000" b="1" dirty="0" err="1" smtClean="0">
                  <a:solidFill>
                    <a:srgbClr val="002060"/>
                  </a:solidFill>
                  <a:latin typeface="+mn-lt"/>
                </a:rPr>
                <a:t>reicht</a:t>
              </a:r>
              <a:r>
                <a:rPr lang="en-US" sz="2000" b="1" dirty="0" smtClean="0">
                  <a:solidFill>
                    <a:srgbClr val="002060"/>
                  </a:solidFill>
                  <a:latin typeface="+mn-lt"/>
                </a:rPr>
                <a:t> </a:t>
              </a:r>
              <a:r>
                <a:rPr lang="en-US" sz="2000" b="1" dirty="0" err="1" smtClean="0">
                  <a:solidFill>
                    <a:srgbClr val="002060"/>
                  </a:solidFill>
                  <a:latin typeface="+mn-lt"/>
                </a:rPr>
                <a:t>für</a:t>
              </a:r>
              <a:r>
                <a:rPr lang="en-US" sz="2000" b="1" dirty="0" smtClean="0">
                  <a:solidFill>
                    <a:srgbClr val="002060"/>
                  </a:solidFill>
                  <a:latin typeface="+mn-lt"/>
                </a:rPr>
                <a:t> den </a:t>
              </a:r>
              <a:r>
                <a:rPr lang="en-US" sz="2000" b="1" dirty="0" err="1" smtClean="0">
                  <a:solidFill>
                    <a:srgbClr val="002060"/>
                  </a:solidFill>
                  <a:latin typeface="+mn-lt"/>
                </a:rPr>
                <a:t>Vorrang</a:t>
              </a:r>
              <a:r>
                <a:rPr lang="en-US" sz="2000" b="1" dirty="0" smtClean="0">
                  <a:solidFill>
                    <a:srgbClr val="002060"/>
                  </a:solidFill>
                  <a:latin typeface="+mn-lt"/>
                </a:rPr>
                <a:t> </a:t>
              </a:r>
              <a:r>
                <a:rPr lang="en-US" sz="2000" b="1" dirty="0" err="1" smtClean="0">
                  <a:solidFill>
                    <a:srgbClr val="002060"/>
                  </a:solidFill>
                  <a:latin typeface="+mn-lt"/>
                </a:rPr>
                <a:t>nicht</a:t>
              </a:r>
              <a:r>
                <a:rPr lang="en-US" sz="2000" b="1" dirty="0" smtClean="0">
                  <a:solidFill>
                    <a:srgbClr val="002060"/>
                  </a:solidFill>
                  <a:latin typeface="+mn-lt"/>
                </a:rPr>
                <a:t> das </a:t>
              </a:r>
              <a:r>
                <a:rPr lang="en-US" sz="2000" b="1" dirty="0" err="1" smtClean="0">
                  <a:solidFill>
                    <a:srgbClr val="002060"/>
                  </a:solidFill>
                  <a:latin typeface="+mn-lt"/>
                </a:rPr>
                <a:t>Vertragsangebot</a:t>
              </a:r>
              <a:r>
                <a:rPr lang="en-US" sz="2000" b="1" dirty="0" smtClean="0">
                  <a:solidFill>
                    <a:srgbClr val="002060"/>
                  </a:solidFill>
                  <a:latin typeface="+mn-lt"/>
                </a:rPr>
                <a:t>, </a:t>
              </a:r>
              <a:r>
                <a:rPr lang="en-US" sz="2000" b="1" dirty="0" err="1" smtClean="0">
                  <a:solidFill>
                    <a:srgbClr val="002060"/>
                  </a:solidFill>
                  <a:latin typeface="+mn-lt"/>
                </a:rPr>
                <a:t>sondern</a:t>
              </a:r>
              <a:r>
                <a:rPr lang="en-US" sz="2000" b="1" dirty="0" smtClean="0">
                  <a:solidFill>
                    <a:srgbClr val="002060"/>
                  </a:solidFill>
                  <a:latin typeface="+mn-lt"/>
                </a:rPr>
                <a:t> </a:t>
              </a:r>
              <a:r>
                <a:rPr lang="en-US" sz="2000" b="1" dirty="0" err="1" smtClean="0">
                  <a:solidFill>
                    <a:srgbClr val="002060"/>
                  </a:solidFill>
                  <a:latin typeface="+mn-lt"/>
                </a:rPr>
                <a:t>erst</a:t>
              </a:r>
              <a:r>
                <a:rPr lang="en-US" sz="2000" b="1" dirty="0" smtClean="0">
                  <a:solidFill>
                    <a:srgbClr val="002060"/>
                  </a:solidFill>
                  <a:latin typeface="+mn-lt"/>
                </a:rPr>
                <a:t> </a:t>
              </a:r>
              <a:r>
                <a:rPr lang="en-US" sz="2000" b="1" dirty="0" err="1" smtClean="0">
                  <a:solidFill>
                    <a:srgbClr val="002060"/>
                  </a:solidFill>
                  <a:latin typeface="+mn-lt"/>
                </a:rPr>
                <a:t>der</a:t>
              </a:r>
              <a:r>
                <a:rPr lang="en-US" sz="2000" b="1" dirty="0" smtClean="0">
                  <a:solidFill>
                    <a:srgbClr val="002060"/>
                  </a:solidFill>
                  <a:latin typeface="+mn-lt"/>
                </a:rPr>
                <a:t> </a:t>
              </a:r>
              <a:r>
                <a:rPr lang="en-US" sz="2000" b="1" dirty="0" err="1" smtClean="0">
                  <a:solidFill>
                    <a:srgbClr val="002060"/>
                  </a:solidFill>
                  <a:latin typeface="+mn-lt"/>
                </a:rPr>
                <a:t>abgeschlossene</a:t>
              </a:r>
              <a:r>
                <a:rPr lang="en-US" sz="2000" b="1" dirty="0" smtClean="0">
                  <a:solidFill>
                    <a:srgbClr val="002060"/>
                  </a:solidFill>
                  <a:latin typeface="+mn-lt"/>
                </a:rPr>
                <a:t> </a:t>
              </a:r>
              <a:r>
                <a:rPr lang="en-US" sz="2000" b="1" dirty="0" err="1" smtClean="0">
                  <a:solidFill>
                    <a:srgbClr val="002060"/>
                  </a:solidFill>
                  <a:latin typeface="+mn-lt"/>
                </a:rPr>
                <a:t>Lizenzvertrag</a:t>
              </a:r>
              <a:endParaRPr lang="en-US" sz="2000" b="1" dirty="0">
                <a:solidFill>
                  <a:srgbClr val="002060"/>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2"/>
          <p:cNvGrpSpPr/>
          <p:nvPr/>
        </p:nvGrpSpPr>
        <p:grpSpPr>
          <a:xfrm>
            <a:off x="179512" y="188640"/>
            <a:ext cx="8784976" cy="6309320"/>
            <a:chOff x="179512" y="332656"/>
            <a:chExt cx="8784976" cy="6309320"/>
          </a:xfrm>
        </p:grpSpPr>
        <p:sp>
          <p:nvSpPr>
            <p:cNvPr id="43" name="Rechteck 42"/>
            <p:cNvSpPr/>
            <p:nvPr/>
          </p:nvSpPr>
          <p:spPr>
            <a:xfrm>
              <a:off x="179512" y="332656"/>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feld 33"/>
            <p:cNvSpPr txBox="1"/>
            <p:nvPr/>
          </p:nvSpPr>
          <p:spPr>
            <a:xfrm>
              <a:off x="755576" y="548680"/>
              <a:ext cx="7560840" cy="400110"/>
            </a:xfrm>
            <a:prstGeom prst="rect">
              <a:avLst/>
            </a:prstGeom>
            <a:noFill/>
          </p:spPr>
          <p:txBody>
            <a:bodyPr wrap="square" rtlCol="0">
              <a:spAutoFit/>
            </a:bodyPr>
            <a:lstStyle/>
            <a:p>
              <a:r>
                <a:rPr lang="en-US" sz="2000" b="1" dirty="0" err="1" smtClean="0">
                  <a:solidFill>
                    <a:srgbClr val="002060"/>
                  </a:solidFill>
                  <a:latin typeface="+mj-lt"/>
                </a:rPr>
                <a:t>Widersprüche</a:t>
              </a:r>
              <a:r>
                <a:rPr lang="en-US" sz="2000" b="1" dirty="0" smtClean="0">
                  <a:solidFill>
                    <a:srgbClr val="002060"/>
                  </a:solidFill>
                  <a:latin typeface="+mj-lt"/>
                </a:rPr>
                <a:t>/</a:t>
              </a:r>
              <a:r>
                <a:rPr lang="en-US" sz="2000" b="1" dirty="0" err="1" smtClean="0">
                  <a:solidFill>
                    <a:srgbClr val="002060"/>
                  </a:solidFill>
                  <a:latin typeface="+mj-lt"/>
                </a:rPr>
                <a:t>Konflikte</a:t>
              </a:r>
              <a:r>
                <a:rPr lang="en-US" sz="2000" b="1" dirty="0" smtClean="0">
                  <a:solidFill>
                    <a:srgbClr val="002060"/>
                  </a:solidFill>
                  <a:latin typeface="+mj-lt"/>
                </a:rPr>
                <a:t>/Dilemmas </a:t>
              </a:r>
              <a:r>
                <a:rPr lang="en-US" sz="2000" b="1" dirty="0" err="1" smtClean="0">
                  <a:solidFill>
                    <a:srgbClr val="002060"/>
                  </a:solidFill>
                  <a:latin typeface="+mj-lt"/>
                </a:rPr>
                <a:t>zwischen</a:t>
              </a:r>
              <a:r>
                <a:rPr lang="en-US" sz="2000" b="1" dirty="0" smtClean="0">
                  <a:solidFill>
                    <a:srgbClr val="002060"/>
                  </a:solidFill>
                  <a:latin typeface="+mj-lt"/>
                </a:rPr>
                <a:t> </a:t>
              </a:r>
              <a:r>
                <a:rPr lang="en-US" sz="2000" b="1" dirty="0" err="1" smtClean="0">
                  <a:solidFill>
                    <a:srgbClr val="002060"/>
                  </a:solidFill>
                  <a:latin typeface="+mj-lt"/>
                </a:rPr>
                <a:t>Ethik</a:t>
              </a:r>
              <a:r>
                <a:rPr lang="en-US" sz="2000" b="1" dirty="0" smtClean="0">
                  <a:solidFill>
                    <a:srgbClr val="002060"/>
                  </a:solidFill>
                  <a:latin typeface="+mj-lt"/>
                </a:rPr>
                <a:t> und </a:t>
              </a:r>
              <a:r>
                <a:rPr lang="en-US" sz="2000" b="1" dirty="0" err="1" smtClean="0">
                  <a:solidFill>
                    <a:srgbClr val="002060"/>
                  </a:solidFill>
                  <a:latin typeface="+mj-lt"/>
                </a:rPr>
                <a:t>Markt</a:t>
              </a:r>
              <a:endParaRPr lang="en-US" sz="2000" b="1" dirty="0">
                <a:solidFill>
                  <a:srgbClr val="002060"/>
                </a:solidFill>
                <a:latin typeface="+mj-lt"/>
              </a:endParaRPr>
            </a:p>
          </p:txBody>
        </p:sp>
      </p:grpSp>
      <p:sp>
        <p:nvSpPr>
          <p:cNvPr id="37" name="Textfeld 36"/>
          <p:cNvSpPr txBox="1"/>
          <p:nvPr/>
        </p:nvSpPr>
        <p:spPr>
          <a:xfrm>
            <a:off x="395536" y="1988840"/>
            <a:ext cx="2664296" cy="1323439"/>
          </a:xfrm>
          <a:prstGeom prst="rect">
            <a:avLst/>
          </a:prstGeom>
          <a:noFill/>
        </p:spPr>
        <p:txBody>
          <a:bodyPr wrap="square" rtlCol="0">
            <a:spAutoFit/>
          </a:bodyPr>
          <a:lstStyle/>
          <a:p>
            <a:pPr algn="ctr"/>
            <a:r>
              <a:rPr lang="en-US" sz="2000" b="1" dirty="0" smtClean="0">
                <a:solidFill>
                  <a:srgbClr val="002060"/>
                </a:solidFill>
                <a:latin typeface="+mn-lt"/>
              </a:rPr>
              <a:t>Open Access – </a:t>
            </a:r>
            <a:r>
              <a:rPr lang="en-US" sz="2000" b="1" dirty="0" err="1" smtClean="0">
                <a:solidFill>
                  <a:srgbClr val="002060"/>
                </a:solidFill>
                <a:latin typeface="+mn-lt"/>
              </a:rPr>
              <a:t>freier</a:t>
            </a:r>
            <a:r>
              <a:rPr lang="en-US" sz="2000" b="1" dirty="0" smtClean="0">
                <a:solidFill>
                  <a:srgbClr val="002060"/>
                </a:solidFill>
                <a:latin typeface="+mn-lt"/>
              </a:rPr>
              <a:t> </a:t>
            </a:r>
            <a:r>
              <a:rPr lang="en-US" sz="2000" b="1" dirty="0" err="1" smtClean="0">
                <a:solidFill>
                  <a:srgbClr val="002060"/>
                </a:solidFill>
                <a:latin typeface="+mn-lt"/>
              </a:rPr>
              <a:t>Zugriff</a:t>
            </a:r>
            <a:r>
              <a:rPr lang="en-US" sz="2000" b="1" dirty="0" smtClean="0">
                <a:solidFill>
                  <a:srgbClr val="002060"/>
                </a:solidFill>
                <a:latin typeface="+mn-lt"/>
              </a:rPr>
              <a:t> und </a:t>
            </a:r>
            <a:r>
              <a:rPr lang="en-US" sz="2000" b="1" dirty="0" err="1" smtClean="0">
                <a:solidFill>
                  <a:srgbClr val="002060"/>
                </a:solidFill>
                <a:latin typeface="+mn-lt"/>
              </a:rPr>
              <a:t>freie</a:t>
            </a:r>
            <a:r>
              <a:rPr lang="en-US" sz="2000" b="1" dirty="0" smtClean="0">
                <a:solidFill>
                  <a:srgbClr val="002060"/>
                </a:solidFill>
                <a:latin typeface="+mn-lt"/>
              </a:rPr>
              <a:t> </a:t>
            </a:r>
            <a:r>
              <a:rPr lang="en-US" sz="2000" b="1" dirty="0" err="1" smtClean="0">
                <a:solidFill>
                  <a:srgbClr val="002060"/>
                </a:solidFill>
                <a:latin typeface="+mn-lt"/>
              </a:rPr>
              <a:t>Nutzung</a:t>
            </a:r>
            <a:r>
              <a:rPr lang="en-US" sz="2000" b="1" dirty="0" smtClean="0">
                <a:solidFill>
                  <a:srgbClr val="002060"/>
                </a:solidFill>
                <a:latin typeface="+mn-lt"/>
              </a:rPr>
              <a:t> von Wissen und Information</a:t>
            </a:r>
            <a:endParaRPr lang="en-US" sz="2000" b="1" dirty="0">
              <a:solidFill>
                <a:srgbClr val="002060"/>
              </a:solidFill>
              <a:latin typeface="+mn-lt"/>
            </a:endParaRPr>
          </a:p>
        </p:txBody>
      </p:sp>
      <p:grpSp>
        <p:nvGrpSpPr>
          <p:cNvPr id="10" name="Gruppieren 9"/>
          <p:cNvGrpSpPr/>
          <p:nvPr/>
        </p:nvGrpSpPr>
        <p:grpSpPr>
          <a:xfrm>
            <a:off x="3275856" y="1196752"/>
            <a:ext cx="5395550" cy="1664113"/>
            <a:chOff x="3275856" y="1196752"/>
            <a:chExt cx="5395550" cy="1664113"/>
          </a:xfrm>
        </p:grpSpPr>
        <p:sp>
          <p:nvSpPr>
            <p:cNvPr id="45" name="Textfeld 44"/>
            <p:cNvSpPr txBox="1"/>
            <p:nvPr/>
          </p:nvSpPr>
          <p:spPr>
            <a:xfrm>
              <a:off x="4710966" y="1196752"/>
              <a:ext cx="3960440" cy="707886"/>
            </a:xfrm>
            <a:prstGeom prst="rect">
              <a:avLst/>
            </a:prstGeom>
            <a:noFill/>
          </p:spPr>
          <p:txBody>
            <a:bodyPr wrap="square" rtlCol="0">
              <a:spAutoFit/>
            </a:bodyPr>
            <a:lstStyle/>
            <a:p>
              <a:r>
                <a:rPr lang="en-US" sz="2000" b="1" dirty="0" smtClean="0">
                  <a:solidFill>
                    <a:srgbClr val="002060"/>
                  </a:solidFill>
                  <a:latin typeface="+mn-lt"/>
                </a:rPr>
                <a:t> </a:t>
              </a:r>
              <a:r>
                <a:rPr lang="en-US" sz="2000" b="1" dirty="0" err="1" smtClean="0">
                  <a:solidFill>
                    <a:srgbClr val="002060"/>
                  </a:solidFill>
                  <a:latin typeface="+mn-lt"/>
                </a:rPr>
                <a:t>rechtlich</a:t>
              </a:r>
              <a:r>
                <a:rPr lang="en-US" sz="2000" b="1" dirty="0" smtClean="0">
                  <a:solidFill>
                    <a:srgbClr val="002060"/>
                  </a:solidFill>
                  <a:latin typeface="+mn-lt"/>
                </a:rPr>
                <a:t> </a:t>
              </a:r>
              <a:r>
                <a:rPr lang="en-US" sz="2000" b="1" dirty="0" err="1" smtClean="0">
                  <a:solidFill>
                    <a:srgbClr val="002060"/>
                  </a:solidFill>
                  <a:latin typeface="+mn-lt"/>
                </a:rPr>
                <a:t>abgesichert</a:t>
              </a:r>
              <a:r>
                <a:rPr lang="en-US" sz="2000" b="1" dirty="0" smtClean="0">
                  <a:solidFill>
                    <a:srgbClr val="002060"/>
                  </a:solidFill>
                  <a:latin typeface="+mn-lt"/>
                </a:rPr>
                <a:t> </a:t>
              </a:r>
              <a:r>
                <a:rPr lang="en-US" sz="2000" b="1" dirty="0" err="1" smtClean="0">
                  <a:solidFill>
                    <a:srgbClr val="002060"/>
                  </a:solidFill>
                  <a:latin typeface="+mn-lt"/>
                </a:rPr>
                <a:t>durch</a:t>
              </a:r>
              <a:r>
                <a:rPr lang="en-US" sz="2000" b="1" dirty="0" smtClean="0">
                  <a:solidFill>
                    <a:srgbClr val="002060"/>
                  </a:solidFill>
                  <a:latin typeface="+mn-lt"/>
                </a:rPr>
                <a:t> </a:t>
              </a:r>
              <a:r>
                <a:rPr lang="en-US" sz="2000" b="1" dirty="0" err="1" smtClean="0">
                  <a:solidFill>
                    <a:srgbClr val="002060"/>
                  </a:solidFill>
                  <a:latin typeface="+mn-lt"/>
                </a:rPr>
                <a:t>freie</a:t>
              </a:r>
              <a:r>
                <a:rPr lang="en-US" sz="2000" b="1" dirty="0" smtClean="0">
                  <a:solidFill>
                    <a:srgbClr val="002060"/>
                  </a:solidFill>
                  <a:latin typeface="+mn-lt"/>
                </a:rPr>
                <a:t> (CC-)</a:t>
              </a:r>
              <a:r>
                <a:rPr lang="en-US" sz="2000" b="1" dirty="0" err="1" smtClean="0">
                  <a:solidFill>
                    <a:srgbClr val="002060"/>
                  </a:solidFill>
                  <a:latin typeface="+mn-lt"/>
                </a:rPr>
                <a:t>Lizenzen</a:t>
              </a:r>
              <a:endParaRPr lang="en-US" sz="2000" b="1" dirty="0">
                <a:solidFill>
                  <a:srgbClr val="002060"/>
                </a:solidFill>
                <a:latin typeface="+mn-lt"/>
              </a:endParaRPr>
            </a:p>
          </p:txBody>
        </p:sp>
        <p:sp>
          <p:nvSpPr>
            <p:cNvPr id="9" name="Pfeil nach links und rechts 8"/>
            <p:cNvSpPr/>
            <p:nvPr/>
          </p:nvSpPr>
          <p:spPr>
            <a:xfrm rot="10800000">
              <a:off x="3275856" y="2564904"/>
              <a:ext cx="1368152" cy="29596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002060"/>
                </a:solidFill>
              </a:endParaRPr>
            </a:p>
          </p:txBody>
        </p:sp>
      </p:grpSp>
      <p:sp>
        <p:nvSpPr>
          <p:cNvPr id="13" name="Textfeld 12"/>
          <p:cNvSpPr txBox="1"/>
          <p:nvPr/>
        </p:nvSpPr>
        <p:spPr>
          <a:xfrm>
            <a:off x="4572000" y="3329697"/>
            <a:ext cx="3384376" cy="1015663"/>
          </a:xfrm>
          <a:prstGeom prst="rect">
            <a:avLst/>
          </a:prstGeom>
          <a:noFill/>
        </p:spPr>
        <p:txBody>
          <a:bodyPr wrap="square" rtlCol="0">
            <a:spAutoFit/>
          </a:bodyPr>
          <a:lstStyle/>
          <a:p>
            <a:r>
              <a:rPr lang="en-US" sz="2000" b="1" dirty="0" err="1" smtClean="0">
                <a:solidFill>
                  <a:srgbClr val="002060"/>
                </a:solidFill>
                <a:latin typeface="+mn-lt"/>
              </a:rPr>
              <a:t>Proprietäre</a:t>
            </a:r>
            <a:r>
              <a:rPr lang="en-US" sz="2000" b="1" dirty="0" smtClean="0">
                <a:solidFill>
                  <a:srgbClr val="002060"/>
                </a:solidFill>
                <a:latin typeface="+mn-lt"/>
              </a:rPr>
              <a:t> </a:t>
            </a:r>
            <a:r>
              <a:rPr lang="en-US" sz="2000" b="1" dirty="0" err="1" smtClean="0">
                <a:solidFill>
                  <a:srgbClr val="002060"/>
                </a:solidFill>
                <a:latin typeface="+mn-lt"/>
              </a:rPr>
              <a:t>Verwertungsmodelle</a:t>
            </a:r>
            <a:r>
              <a:rPr lang="en-US" sz="2000" b="1" dirty="0" smtClean="0">
                <a:solidFill>
                  <a:srgbClr val="002060"/>
                </a:solidFill>
                <a:latin typeface="+mn-lt"/>
              </a:rPr>
              <a:t> </a:t>
            </a:r>
            <a:r>
              <a:rPr lang="en-US" sz="2000" b="1" dirty="0" err="1" smtClean="0">
                <a:solidFill>
                  <a:srgbClr val="002060"/>
                </a:solidFill>
                <a:latin typeface="+mn-lt"/>
              </a:rPr>
              <a:t>der</a:t>
            </a:r>
            <a:r>
              <a:rPr lang="en-US" sz="2000" b="1" dirty="0" smtClean="0">
                <a:solidFill>
                  <a:srgbClr val="002060"/>
                </a:solidFill>
                <a:latin typeface="+mn-lt"/>
              </a:rPr>
              <a:t> </a:t>
            </a:r>
            <a:r>
              <a:rPr lang="en-US" sz="2000" b="1" dirty="0" err="1" smtClean="0">
                <a:solidFill>
                  <a:srgbClr val="002060"/>
                </a:solidFill>
                <a:latin typeface="+mn-lt"/>
              </a:rPr>
              <a:t>Verlagswirtschaft</a:t>
            </a:r>
            <a:endParaRPr lang="en-US" sz="2000" b="1" dirty="0">
              <a:solidFill>
                <a:srgbClr val="00206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feld 9"/>
          <p:cNvSpPr txBox="1"/>
          <p:nvPr/>
        </p:nvSpPr>
        <p:spPr>
          <a:xfrm>
            <a:off x="1763688" y="476672"/>
            <a:ext cx="5760640" cy="369332"/>
          </a:xfrm>
          <a:prstGeom prst="rect">
            <a:avLst/>
          </a:prstGeom>
          <a:solidFill>
            <a:schemeClr val="bg1">
              <a:lumMod val="85000"/>
            </a:schemeClr>
          </a:solidFill>
        </p:spPr>
        <p:txBody>
          <a:bodyPr wrap="square">
            <a:spAutoFit/>
          </a:bodyPr>
          <a:lstStyle/>
          <a:p>
            <a:pPr algn="ctr"/>
            <a:r>
              <a:rPr lang="de-DE" dirty="0" smtClean="0">
                <a:solidFill>
                  <a:srgbClr val="002060"/>
                </a:solidFill>
                <a:latin typeface="+mn-lt"/>
              </a:rPr>
              <a:t>Anpassungsdruck zugunsten Open Access</a:t>
            </a:r>
            <a:endParaRPr lang="de-DE" dirty="0">
              <a:solidFill>
                <a:srgbClr val="002060"/>
              </a:solidFill>
              <a:latin typeface="+mn-lt"/>
            </a:endParaRPr>
          </a:p>
        </p:txBody>
      </p:sp>
      <p:sp>
        <p:nvSpPr>
          <p:cNvPr id="11" name="Text Box 9"/>
          <p:cNvSpPr txBox="1">
            <a:spLocks noChangeArrowheads="1"/>
          </p:cNvSpPr>
          <p:nvPr/>
        </p:nvSpPr>
        <p:spPr bwMode="auto">
          <a:xfrm>
            <a:off x="1080120" y="1090659"/>
            <a:ext cx="6248400" cy="923330"/>
          </a:xfrm>
          <a:prstGeom prst="rect">
            <a:avLst/>
          </a:prstGeom>
          <a:solidFill>
            <a:schemeClr val="bg1"/>
          </a:solidFill>
          <a:ln w="38100">
            <a:noFill/>
            <a:miter lim="800000"/>
            <a:headEnd/>
            <a:tailEnd/>
          </a:ln>
        </p:spPr>
        <p:txBody>
          <a:bodyPr>
            <a:spAutoFit/>
          </a:bodyPr>
          <a:lstStyle/>
          <a:p>
            <a:pPr algn="ctr" eaLnBrk="0" hangingPunct="0">
              <a:lnSpc>
                <a:spcPct val="150000"/>
              </a:lnSpc>
              <a:defRPr/>
            </a:pPr>
            <a:r>
              <a:rPr lang="de-DE" dirty="0" smtClean="0">
                <a:solidFill>
                  <a:schemeClr val="tx2">
                    <a:lumMod val="75000"/>
                  </a:schemeClr>
                </a:solidFill>
                <a:latin typeface="+mn-lt"/>
              </a:rPr>
              <a:t>Immer mehr Verlage (vor allem die großen Vier) akzeptieren </a:t>
            </a:r>
            <a:r>
              <a:rPr lang="de-DE" b="1" dirty="0" smtClean="0">
                <a:solidFill>
                  <a:schemeClr val="tx2">
                    <a:lumMod val="75000"/>
                  </a:schemeClr>
                </a:solidFill>
                <a:latin typeface="+mn-lt"/>
              </a:rPr>
              <a:t>Open Access als Paradigma des wissenschaftlichen Publizierens</a:t>
            </a:r>
            <a:endParaRPr lang="de-DE" b="1" dirty="0">
              <a:solidFill>
                <a:schemeClr val="tx2">
                  <a:lumMod val="75000"/>
                </a:schemeClr>
              </a:solidFill>
              <a:latin typeface="+mn-lt"/>
              <a:cs typeface="Times New Roman" pitchFamily="18" charset="0"/>
            </a:endParaRPr>
          </a:p>
        </p:txBody>
      </p:sp>
      <p:sp>
        <p:nvSpPr>
          <p:cNvPr id="12" name="Text Box 9"/>
          <p:cNvSpPr txBox="1">
            <a:spLocks noChangeArrowheads="1"/>
          </p:cNvSpPr>
          <p:nvPr/>
        </p:nvSpPr>
        <p:spPr bwMode="auto">
          <a:xfrm>
            <a:off x="395536" y="5230941"/>
            <a:ext cx="1008112" cy="507831"/>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lnSpc>
                <a:spcPct val="150000"/>
              </a:lnSpc>
              <a:defRPr/>
            </a:pPr>
            <a:r>
              <a:rPr lang="de-DE" b="1" dirty="0" smtClean="0">
                <a:solidFill>
                  <a:schemeClr val="tx2">
                    <a:lumMod val="75000"/>
                  </a:schemeClr>
                </a:solidFill>
                <a:latin typeface="+mn-lt"/>
              </a:rPr>
              <a:t>Autoren</a:t>
            </a:r>
            <a:endParaRPr lang="de-DE" b="1" dirty="0">
              <a:solidFill>
                <a:schemeClr val="tx2">
                  <a:lumMod val="75000"/>
                </a:schemeClr>
              </a:solidFill>
              <a:latin typeface="+mn-lt"/>
              <a:cs typeface="Times New Roman" pitchFamily="18" charset="0"/>
            </a:endParaRPr>
          </a:p>
        </p:txBody>
      </p:sp>
      <p:sp>
        <p:nvSpPr>
          <p:cNvPr id="14" name="Text Box 9"/>
          <p:cNvSpPr txBox="1">
            <a:spLocks noChangeArrowheads="1"/>
          </p:cNvSpPr>
          <p:nvPr/>
        </p:nvSpPr>
        <p:spPr bwMode="auto">
          <a:xfrm>
            <a:off x="5051936" y="5230941"/>
            <a:ext cx="2016224" cy="646331"/>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defRPr/>
            </a:pPr>
            <a:r>
              <a:rPr lang="de-DE" b="1" dirty="0" err="1" smtClean="0">
                <a:solidFill>
                  <a:schemeClr val="tx2">
                    <a:lumMod val="75000"/>
                  </a:schemeClr>
                </a:solidFill>
                <a:latin typeface="+mn-lt"/>
              </a:rPr>
              <a:t>Förderorgani-sationen</a:t>
            </a:r>
            <a:endParaRPr lang="de-DE" b="1" dirty="0">
              <a:solidFill>
                <a:schemeClr val="tx2">
                  <a:lumMod val="75000"/>
                </a:schemeClr>
              </a:solidFill>
              <a:latin typeface="+mn-lt"/>
              <a:cs typeface="Times New Roman" pitchFamily="18" charset="0"/>
            </a:endParaRPr>
          </a:p>
        </p:txBody>
      </p:sp>
      <p:sp>
        <p:nvSpPr>
          <p:cNvPr id="15" name="Text Box 9"/>
          <p:cNvSpPr txBox="1">
            <a:spLocks noChangeArrowheads="1"/>
          </p:cNvSpPr>
          <p:nvPr/>
        </p:nvSpPr>
        <p:spPr bwMode="auto">
          <a:xfrm>
            <a:off x="7213011" y="5230941"/>
            <a:ext cx="1679469" cy="646331"/>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defRPr/>
            </a:pPr>
            <a:r>
              <a:rPr lang="de-DE" b="1" dirty="0" smtClean="0">
                <a:solidFill>
                  <a:schemeClr val="tx2">
                    <a:lumMod val="75000"/>
                  </a:schemeClr>
                </a:solidFill>
                <a:latin typeface="+mn-lt"/>
              </a:rPr>
              <a:t>Politische Vorgaben</a:t>
            </a:r>
          </a:p>
        </p:txBody>
      </p:sp>
      <p:sp>
        <p:nvSpPr>
          <p:cNvPr id="16" name="Text Box 9"/>
          <p:cNvSpPr txBox="1">
            <a:spLocks noChangeArrowheads="1"/>
          </p:cNvSpPr>
          <p:nvPr/>
        </p:nvSpPr>
        <p:spPr bwMode="auto">
          <a:xfrm>
            <a:off x="1463179" y="5230941"/>
            <a:ext cx="1282833" cy="507831"/>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lnSpc>
                <a:spcPct val="150000"/>
              </a:lnSpc>
              <a:defRPr/>
            </a:pPr>
            <a:r>
              <a:rPr lang="de-DE" b="1" dirty="0" smtClean="0">
                <a:solidFill>
                  <a:schemeClr val="tx2">
                    <a:lumMod val="75000"/>
                  </a:schemeClr>
                </a:solidFill>
                <a:latin typeface="+mn-lt"/>
              </a:rPr>
              <a:t>Märkte</a:t>
            </a:r>
            <a:endParaRPr lang="de-DE" b="1" dirty="0">
              <a:solidFill>
                <a:schemeClr val="tx2">
                  <a:lumMod val="75000"/>
                </a:schemeClr>
              </a:solidFill>
              <a:latin typeface="+mn-lt"/>
              <a:cs typeface="Times New Roman" pitchFamily="18" charset="0"/>
            </a:endParaRPr>
          </a:p>
        </p:txBody>
      </p:sp>
      <p:sp>
        <p:nvSpPr>
          <p:cNvPr id="17" name="Text Box 9"/>
          <p:cNvSpPr txBox="1">
            <a:spLocks noChangeArrowheads="1"/>
          </p:cNvSpPr>
          <p:nvPr/>
        </p:nvSpPr>
        <p:spPr bwMode="auto">
          <a:xfrm>
            <a:off x="2890862" y="5230941"/>
            <a:ext cx="2016224" cy="369332"/>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defRPr/>
            </a:pPr>
            <a:r>
              <a:rPr lang="de-DE" b="1" dirty="0" smtClean="0">
                <a:solidFill>
                  <a:schemeClr val="tx2">
                    <a:lumMod val="75000"/>
                  </a:schemeClr>
                </a:solidFill>
                <a:latin typeface="+mn-lt"/>
              </a:rPr>
              <a:t>Urheberrecht</a:t>
            </a:r>
            <a:endParaRPr lang="de-DE" b="1" dirty="0">
              <a:solidFill>
                <a:schemeClr val="tx2">
                  <a:lumMod val="75000"/>
                </a:schemeClr>
              </a:solidFill>
              <a:latin typeface="+mn-lt"/>
              <a:cs typeface="Times New Roman" pitchFamily="18" charset="0"/>
            </a:endParaRPr>
          </a:p>
        </p:txBody>
      </p:sp>
      <p:sp>
        <p:nvSpPr>
          <p:cNvPr id="18" name="Text Box 9"/>
          <p:cNvSpPr txBox="1">
            <a:spLocks noChangeArrowheads="1"/>
          </p:cNvSpPr>
          <p:nvPr/>
        </p:nvSpPr>
        <p:spPr bwMode="auto">
          <a:xfrm>
            <a:off x="2952328" y="4460520"/>
            <a:ext cx="2736304" cy="507831"/>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lnSpc>
                <a:spcPct val="150000"/>
              </a:lnSpc>
              <a:defRPr/>
            </a:pPr>
            <a:r>
              <a:rPr lang="de-DE" b="1" dirty="0" smtClean="0">
                <a:solidFill>
                  <a:srgbClr val="002060"/>
                </a:solidFill>
                <a:latin typeface="+mn-lt"/>
              </a:rPr>
              <a:t>erzwungen durch</a:t>
            </a:r>
            <a:endParaRPr lang="de-DE" b="1" dirty="0">
              <a:solidFill>
                <a:srgbClr val="002060"/>
              </a:solidFill>
              <a:latin typeface="+mn-lt"/>
              <a:cs typeface="Times New Roman" pitchFamily="18" charset="0"/>
            </a:endParaRPr>
          </a:p>
        </p:txBody>
      </p:sp>
      <p:sp>
        <p:nvSpPr>
          <p:cNvPr id="19" name="Textfeld 18"/>
          <p:cNvSpPr txBox="1"/>
          <p:nvPr/>
        </p:nvSpPr>
        <p:spPr>
          <a:xfrm>
            <a:off x="7560840" y="1306683"/>
            <a:ext cx="1224136" cy="1200329"/>
          </a:xfrm>
          <a:prstGeom prst="rect">
            <a:avLst/>
          </a:prstGeom>
          <a:solidFill>
            <a:schemeClr val="bg1">
              <a:lumMod val="85000"/>
            </a:schemeClr>
          </a:solidFill>
        </p:spPr>
        <p:txBody>
          <a:bodyPr wrap="square" rtlCol="0">
            <a:spAutoFit/>
          </a:bodyPr>
          <a:lstStyle/>
          <a:p>
            <a:r>
              <a:rPr lang="en-US" dirty="0" smtClean="0">
                <a:latin typeface="+mn-lt"/>
              </a:rPr>
              <a:t>Elsevier</a:t>
            </a:r>
          </a:p>
          <a:p>
            <a:r>
              <a:rPr lang="en-US" dirty="0" smtClean="0">
                <a:latin typeface="+mn-lt"/>
              </a:rPr>
              <a:t>Wiley</a:t>
            </a:r>
          </a:p>
          <a:p>
            <a:r>
              <a:rPr lang="en-US" dirty="0" smtClean="0">
                <a:latin typeface="+mn-lt"/>
              </a:rPr>
              <a:t>Thompson</a:t>
            </a:r>
          </a:p>
          <a:p>
            <a:r>
              <a:rPr lang="en-US" dirty="0" smtClean="0">
                <a:latin typeface="+mn-lt"/>
              </a:rPr>
              <a:t>Springer</a:t>
            </a:r>
            <a:endParaRPr lang="en-US" dirty="0">
              <a:latin typeface="+mn-lt"/>
            </a:endParaRPr>
          </a:p>
        </p:txBody>
      </p:sp>
      <p:sp>
        <p:nvSpPr>
          <p:cNvPr id="20" name="Textfeld 19"/>
          <p:cNvSpPr txBox="1"/>
          <p:nvPr/>
        </p:nvSpPr>
        <p:spPr>
          <a:xfrm>
            <a:off x="648072" y="2962867"/>
            <a:ext cx="1755576" cy="369332"/>
          </a:xfrm>
          <a:prstGeom prst="rect">
            <a:avLst/>
          </a:prstGeom>
          <a:solidFill>
            <a:schemeClr val="bg1">
              <a:lumMod val="85000"/>
            </a:schemeClr>
          </a:solidFill>
        </p:spPr>
        <p:txBody>
          <a:bodyPr wrap="square" rtlCol="0">
            <a:spAutoFit/>
          </a:bodyPr>
          <a:lstStyle/>
          <a:p>
            <a:pPr algn="ctr"/>
            <a:r>
              <a:rPr lang="de-DE" dirty="0" smtClean="0">
                <a:solidFill>
                  <a:srgbClr val="002060"/>
                </a:solidFill>
                <a:latin typeface="+mn-lt"/>
              </a:rPr>
              <a:t>golden</a:t>
            </a:r>
            <a:endParaRPr lang="de-DE" dirty="0">
              <a:solidFill>
                <a:srgbClr val="002060"/>
              </a:solidFill>
              <a:latin typeface="+mn-lt"/>
            </a:endParaRPr>
          </a:p>
        </p:txBody>
      </p:sp>
      <p:sp>
        <p:nvSpPr>
          <p:cNvPr id="21" name="Textfeld 20"/>
          <p:cNvSpPr txBox="1"/>
          <p:nvPr/>
        </p:nvSpPr>
        <p:spPr>
          <a:xfrm>
            <a:off x="6120680" y="2962867"/>
            <a:ext cx="1637370" cy="369332"/>
          </a:xfrm>
          <a:prstGeom prst="rect">
            <a:avLst/>
          </a:prstGeom>
          <a:solidFill>
            <a:schemeClr val="bg1">
              <a:lumMod val="85000"/>
            </a:schemeClr>
          </a:solidFill>
        </p:spPr>
        <p:txBody>
          <a:bodyPr wrap="square" rtlCol="0">
            <a:spAutoFit/>
          </a:bodyPr>
          <a:lstStyle/>
          <a:p>
            <a:pPr algn="ctr"/>
            <a:r>
              <a:rPr lang="de-DE" dirty="0" smtClean="0">
                <a:solidFill>
                  <a:srgbClr val="002060"/>
                </a:solidFill>
                <a:latin typeface="+mn-lt"/>
              </a:rPr>
              <a:t>green</a:t>
            </a:r>
            <a:endParaRPr lang="de-DE" dirty="0">
              <a:solidFill>
                <a:srgbClr val="002060"/>
              </a:solidFill>
              <a:latin typeface="+mn-lt"/>
            </a:endParaRPr>
          </a:p>
        </p:txBody>
      </p:sp>
      <p:sp>
        <p:nvSpPr>
          <p:cNvPr id="22" name="Text Box 9"/>
          <p:cNvSpPr txBox="1">
            <a:spLocks noChangeArrowheads="1"/>
          </p:cNvSpPr>
          <p:nvPr/>
        </p:nvSpPr>
        <p:spPr bwMode="auto">
          <a:xfrm>
            <a:off x="5436096" y="3538931"/>
            <a:ext cx="3240360" cy="507831"/>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lnSpc>
                <a:spcPct val="150000"/>
              </a:lnSpc>
              <a:defRPr/>
            </a:pPr>
            <a:r>
              <a:rPr lang="de-DE" b="1" dirty="0" smtClean="0">
                <a:solidFill>
                  <a:schemeClr val="tx2">
                    <a:lumMod val="75000"/>
                  </a:schemeClr>
                </a:solidFill>
                <a:latin typeface="+mn-lt"/>
              </a:rPr>
              <a:t>Zweitveröffentlichung</a:t>
            </a:r>
            <a:endParaRPr lang="de-DE" b="1" dirty="0">
              <a:solidFill>
                <a:schemeClr val="tx2">
                  <a:lumMod val="75000"/>
                </a:schemeClr>
              </a:solidFill>
              <a:latin typeface="+mn-lt"/>
              <a:cs typeface="Times New Roman" pitchFamily="18" charset="0"/>
            </a:endParaRPr>
          </a:p>
        </p:txBody>
      </p:sp>
      <p:sp>
        <p:nvSpPr>
          <p:cNvPr id="23" name="Text Box 9"/>
          <p:cNvSpPr txBox="1">
            <a:spLocks noChangeArrowheads="1"/>
          </p:cNvSpPr>
          <p:nvPr/>
        </p:nvSpPr>
        <p:spPr bwMode="auto">
          <a:xfrm>
            <a:off x="611560" y="3610939"/>
            <a:ext cx="2736304" cy="507831"/>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lnSpc>
                <a:spcPct val="150000"/>
              </a:lnSpc>
              <a:defRPr/>
            </a:pPr>
            <a:r>
              <a:rPr lang="de-DE" b="1" dirty="0" smtClean="0">
                <a:solidFill>
                  <a:schemeClr val="tx2">
                    <a:lumMod val="75000"/>
                  </a:schemeClr>
                </a:solidFill>
                <a:latin typeface="+mn-lt"/>
              </a:rPr>
              <a:t>Erstveröffentlichung</a:t>
            </a:r>
            <a:endParaRPr lang="de-DE" b="1" dirty="0">
              <a:solidFill>
                <a:schemeClr val="tx2">
                  <a:lumMod val="75000"/>
                </a:schemeClr>
              </a:solidFill>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2"/>
          <p:cNvGrpSpPr/>
          <p:nvPr/>
        </p:nvGrpSpPr>
        <p:grpSpPr>
          <a:xfrm>
            <a:off x="179512" y="188640"/>
            <a:ext cx="8784976" cy="6309320"/>
            <a:chOff x="179512" y="332656"/>
            <a:chExt cx="8784976" cy="6309320"/>
          </a:xfrm>
        </p:grpSpPr>
        <p:sp>
          <p:nvSpPr>
            <p:cNvPr id="43" name="Rechteck 42"/>
            <p:cNvSpPr/>
            <p:nvPr/>
          </p:nvSpPr>
          <p:spPr>
            <a:xfrm>
              <a:off x="179512" y="332656"/>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feld 33"/>
            <p:cNvSpPr txBox="1"/>
            <p:nvPr/>
          </p:nvSpPr>
          <p:spPr>
            <a:xfrm>
              <a:off x="755576" y="548680"/>
              <a:ext cx="7560840" cy="400110"/>
            </a:xfrm>
            <a:prstGeom prst="rect">
              <a:avLst/>
            </a:prstGeom>
            <a:noFill/>
          </p:spPr>
          <p:txBody>
            <a:bodyPr wrap="square" rtlCol="0">
              <a:spAutoFit/>
            </a:bodyPr>
            <a:lstStyle/>
            <a:p>
              <a:r>
                <a:rPr lang="en-US" sz="2000" b="1" dirty="0" err="1" smtClean="0">
                  <a:solidFill>
                    <a:srgbClr val="002060"/>
                  </a:solidFill>
                  <a:latin typeface="+mj-lt"/>
                </a:rPr>
                <a:t>Widersprüche</a:t>
              </a:r>
              <a:r>
                <a:rPr lang="en-US" sz="2000" b="1" dirty="0" smtClean="0">
                  <a:solidFill>
                    <a:srgbClr val="002060"/>
                  </a:solidFill>
                  <a:latin typeface="+mj-lt"/>
                </a:rPr>
                <a:t>/</a:t>
              </a:r>
              <a:r>
                <a:rPr lang="en-US" sz="2000" b="1" dirty="0" err="1" smtClean="0">
                  <a:solidFill>
                    <a:srgbClr val="002060"/>
                  </a:solidFill>
                  <a:latin typeface="+mj-lt"/>
                </a:rPr>
                <a:t>Konflikte</a:t>
              </a:r>
              <a:r>
                <a:rPr lang="en-US" sz="2000" b="1" dirty="0" smtClean="0">
                  <a:solidFill>
                    <a:srgbClr val="002060"/>
                  </a:solidFill>
                  <a:latin typeface="+mj-lt"/>
                </a:rPr>
                <a:t>/Dilemmas </a:t>
              </a:r>
              <a:r>
                <a:rPr lang="en-US" sz="2000" b="1" dirty="0" err="1" smtClean="0">
                  <a:solidFill>
                    <a:srgbClr val="002060"/>
                  </a:solidFill>
                  <a:latin typeface="+mj-lt"/>
                </a:rPr>
                <a:t>zwischen</a:t>
              </a:r>
              <a:r>
                <a:rPr lang="en-US" sz="2000" b="1" dirty="0" smtClean="0">
                  <a:solidFill>
                    <a:srgbClr val="002060"/>
                  </a:solidFill>
                  <a:latin typeface="+mj-lt"/>
                </a:rPr>
                <a:t> </a:t>
              </a:r>
              <a:r>
                <a:rPr lang="en-US" sz="2000" b="1" dirty="0" err="1" smtClean="0">
                  <a:solidFill>
                    <a:srgbClr val="002060"/>
                  </a:solidFill>
                  <a:latin typeface="+mj-lt"/>
                </a:rPr>
                <a:t>Ethik</a:t>
              </a:r>
              <a:r>
                <a:rPr lang="en-US" sz="2000" b="1" dirty="0" smtClean="0">
                  <a:solidFill>
                    <a:srgbClr val="002060"/>
                  </a:solidFill>
                  <a:latin typeface="+mj-lt"/>
                </a:rPr>
                <a:t> und </a:t>
              </a:r>
              <a:r>
                <a:rPr lang="en-US" sz="2000" b="1" dirty="0" err="1" smtClean="0">
                  <a:solidFill>
                    <a:srgbClr val="002060"/>
                  </a:solidFill>
                  <a:latin typeface="+mj-lt"/>
                </a:rPr>
                <a:t>Markt</a:t>
              </a:r>
              <a:endParaRPr lang="en-US" sz="2000" b="1" dirty="0">
                <a:solidFill>
                  <a:srgbClr val="002060"/>
                </a:solidFill>
                <a:latin typeface="+mj-lt"/>
              </a:endParaRPr>
            </a:p>
          </p:txBody>
        </p:sp>
      </p:grpSp>
      <p:sp>
        <p:nvSpPr>
          <p:cNvPr id="37" name="Textfeld 36"/>
          <p:cNvSpPr txBox="1"/>
          <p:nvPr/>
        </p:nvSpPr>
        <p:spPr>
          <a:xfrm>
            <a:off x="395536" y="1988840"/>
            <a:ext cx="2664296" cy="1938992"/>
          </a:xfrm>
          <a:prstGeom prst="rect">
            <a:avLst/>
          </a:prstGeom>
          <a:noFill/>
        </p:spPr>
        <p:txBody>
          <a:bodyPr wrap="square" rtlCol="0">
            <a:spAutoFit/>
          </a:bodyPr>
          <a:lstStyle/>
          <a:p>
            <a:pPr algn="ctr"/>
            <a:r>
              <a:rPr lang="en-US" sz="2000" b="1" dirty="0" smtClean="0">
                <a:solidFill>
                  <a:srgbClr val="002060"/>
                </a:solidFill>
                <a:latin typeface="+mn-lt"/>
              </a:rPr>
              <a:t>Open Access – </a:t>
            </a:r>
            <a:r>
              <a:rPr lang="en-US" sz="2000" b="1" dirty="0" err="1" smtClean="0">
                <a:solidFill>
                  <a:srgbClr val="002060"/>
                </a:solidFill>
                <a:latin typeface="+mn-lt"/>
              </a:rPr>
              <a:t>freier</a:t>
            </a:r>
            <a:r>
              <a:rPr lang="en-US" sz="2000" b="1" dirty="0" smtClean="0">
                <a:solidFill>
                  <a:srgbClr val="002060"/>
                </a:solidFill>
                <a:latin typeface="+mn-lt"/>
              </a:rPr>
              <a:t> </a:t>
            </a:r>
            <a:r>
              <a:rPr lang="en-US" sz="2000" b="1" dirty="0" err="1" smtClean="0">
                <a:solidFill>
                  <a:srgbClr val="002060"/>
                </a:solidFill>
                <a:latin typeface="+mn-lt"/>
              </a:rPr>
              <a:t>Zugriff</a:t>
            </a:r>
            <a:r>
              <a:rPr lang="en-US" sz="2000" b="1" dirty="0" smtClean="0">
                <a:solidFill>
                  <a:srgbClr val="002060"/>
                </a:solidFill>
                <a:latin typeface="+mn-lt"/>
              </a:rPr>
              <a:t> und </a:t>
            </a:r>
            <a:r>
              <a:rPr lang="en-US" sz="2000" b="1" dirty="0" err="1" smtClean="0">
                <a:solidFill>
                  <a:srgbClr val="002060"/>
                </a:solidFill>
                <a:latin typeface="+mn-lt"/>
              </a:rPr>
              <a:t>freie</a:t>
            </a:r>
            <a:r>
              <a:rPr lang="en-US" sz="2000" b="1" dirty="0" smtClean="0">
                <a:solidFill>
                  <a:srgbClr val="002060"/>
                </a:solidFill>
                <a:latin typeface="+mn-lt"/>
              </a:rPr>
              <a:t> </a:t>
            </a:r>
            <a:r>
              <a:rPr lang="en-US" sz="2000" b="1" dirty="0" err="1" smtClean="0">
                <a:solidFill>
                  <a:srgbClr val="002060"/>
                </a:solidFill>
                <a:latin typeface="+mn-lt"/>
              </a:rPr>
              <a:t>Nutzung</a:t>
            </a:r>
            <a:r>
              <a:rPr lang="en-US" sz="2000" b="1" dirty="0" smtClean="0">
                <a:solidFill>
                  <a:srgbClr val="002060"/>
                </a:solidFill>
                <a:latin typeface="+mn-lt"/>
              </a:rPr>
              <a:t> von Wissen und Information</a:t>
            </a:r>
          </a:p>
          <a:p>
            <a:pPr algn="ctr"/>
            <a:r>
              <a:rPr lang="en-US" sz="2000" b="1" dirty="0" smtClean="0">
                <a:solidFill>
                  <a:srgbClr val="002060"/>
                </a:solidFill>
                <a:latin typeface="+mn-lt"/>
              </a:rPr>
              <a:t>von und </a:t>
            </a:r>
            <a:r>
              <a:rPr lang="en-US" sz="2000" b="1" dirty="0" err="1" smtClean="0">
                <a:solidFill>
                  <a:srgbClr val="002060"/>
                </a:solidFill>
                <a:latin typeface="+mn-lt"/>
              </a:rPr>
              <a:t>durch</a:t>
            </a:r>
            <a:r>
              <a:rPr lang="en-US" sz="2000" b="1" dirty="0" smtClean="0">
                <a:solidFill>
                  <a:srgbClr val="002060"/>
                </a:solidFill>
                <a:latin typeface="+mn-lt"/>
              </a:rPr>
              <a:t> die </a:t>
            </a:r>
            <a:r>
              <a:rPr lang="en-US" sz="2000" b="1" dirty="0" err="1" smtClean="0">
                <a:solidFill>
                  <a:srgbClr val="002060"/>
                </a:solidFill>
                <a:latin typeface="+mn-lt"/>
              </a:rPr>
              <a:t>Wissenschaft</a:t>
            </a:r>
            <a:r>
              <a:rPr lang="en-US" sz="2000" b="1" dirty="0" smtClean="0">
                <a:solidFill>
                  <a:srgbClr val="002060"/>
                </a:solidFill>
                <a:latin typeface="+mn-lt"/>
              </a:rPr>
              <a:t> </a:t>
            </a:r>
            <a:endParaRPr lang="en-US" sz="2000" b="1" dirty="0">
              <a:solidFill>
                <a:srgbClr val="002060"/>
              </a:solidFill>
              <a:latin typeface="+mn-lt"/>
            </a:endParaRPr>
          </a:p>
        </p:txBody>
      </p:sp>
      <p:sp>
        <p:nvSpPr>
          <p:cNvPr id="45" name="Textfeld 44"/>
          <p:cNvSpPr txBox="1"/>
          <p:nvPr/>
        </p:nvSpPr>
        <p:spPr>
          <a:xfrm>
            <a:off x="4860032" y="1916832"/>
            <a:ext cx="3960440" cy="1015663"/>
          </a:xfrm>
          <a:prstGeom prst="rect">
            <a:avLst/>
          </a:prstGeom>
          <a:noFill/>
        </p:spPr>
        <p:txBody>
          <a:bodyPr wrap="square" rtlCol="0">
            <a:spAutoFit/>
          </a:bodyPr>
          <a:lstStyle/>
          <a:p>
            <a:r>
              <a:rPr lang="en-US" sz="2000" b="1" dirty="0" err="1" smtClean="0">
                <a:solidFill>
                  <a:srgbClr val="002060"/>
                </a:solidFill>
                <a:latin typeface="+mn-lt"/>
              </a:rPr>
              <a:t>Finanzierung</a:t>
            </a:r>
            <a:r>
              <a:rPr lang="en-US" sz="2000" b="1" dirty="0" smtClean="0">
                <a:solidFill>
                  <a:srgbClr val="002060"/>
                </a:solidFill>
                <a:latin typeface="+mn-lt"/>
              </a:rPr>
              <a:t> </a:t>
            </a:r>
            <a:r>
              <a:rPr lang="en-US" sz="2000" b="1" dirty="0" err="1" smtClean="0">
                <a:solidFill>
                  <a:srgbClr val="002060"/>
                </a:solidFill>
                <a:latin typeface="+mn-lt"/>
              </a:rPr>
              <a:t>der</a:t>
            </a:r>
            <a:r>
              <a:rPr lang="en-US" sz="2000" b="1" dirty="0" smtClean="0">
                <a:solidFill>
                  <a:srgbClr val="002060"/>
                </a:solidFill>
                <a:latin typeface="+mn-lt"/>
              </a:rPr>
              <a:t> </a:t>
            </a:r>
            <a:r>
              <a:rPr lang="en-US" sz="2000" b="1" dirty="0" err="1" smtClean="0">
                <a:solidFill>
                  <a:srgbClr val="002060"/>
                </a:solidFill>
                <a:latin typeface="+mn-lt"/>
              </a:rPr>
              <a:t>kommerziellen</a:t>
            </a:r>
            <a:r>
              <a:rPr lang="en-US" sz="2000" b="1" dirty="0" smtClean="0">
                <a:solidFill>
                  <a:srgbClr val="002060"/>
                </a:solidFill>
                <a:latin typeface="+mn-lt"/>
              </a:rPr>
              <a:t> OA-</a:t>
            </a:r>
            <a:r>
              <a:rPr lang="en-US" sz="2000" b="1" dirty="0" err="1" smtClean="0">
                <a:solidFill>
                  <a:srgbClr val="002060"/>
                </a:solidFill>
                <a:latin typeface="+mn-lt"/>
              </a:rPr>
              <a:t>Modelle</a:t>
            </a:r>
            <a:r>
              <a:rPr lang="en-US" sz="2000" b="1" dirty="0" smtClean="0">
                <a:solidFill>
                  <a:srgbClr val="002060"/>
                </a:solidFill>
                <a:latin typeface="+mn-lt"/>
              </a:rPr>
              <a:t> </a:t>
            </a:r>
            <a:r>
              <a:rPr lang="en-US" sz="2000" b="1" dirty="0" err="1" smtClean="0">
                <a:solidFill>
                  <a:srgbClr val="002060"/>
                </a:solidFill>
                <a:latin typeface="+mn-lt"/>
              </a:rPr>
              <a:t>durch</a:t>
            </a:r>
            <a:r>
              <a:rPr lang="en-US" sz="2000" b="1" dirty="0" smtClean="0">
                <a:solidFill>
                  <a:srgbClr val="002060"/>
                </a:solidFill>
                <a:latin typeface="+mn-lt"/>
              </a:rPr>
              <a:t> die </a:t>
            </a:r>
            <a:r>
              <a:rPr lang="en-US" sz="2000" b="1" dirty="0" err="1" smtClean="0">
                <a:solidFill>
                  <a:srgbClr val="002060"/>
                </a:solidFill>
                <a:latin typeface="+mn-lt"/>
              </a:rPr>
              <a:t>Öffentlichkeit</a:t>
            </a:r>
            <a:endParaRPr lang="en-US" sz="2000" b="1" dirty="0">
              <a:solidFill>
                <a:srgbClr val="002060"/>
              </a:solidFill>
              <a:latin typeface="+mn-lt"/>
            </a:endParaRPr>
          </a:p>
        </p:txBody>
      </p:sp>
      <p:sp>
        <p:nvSpPr>
          <p:cNvPr id="10" name="Textfeld 9"/>
          <p:cNvSpPr txBox="1"/>
          <p:nvPr/>
        </p:nvSpPr>
        <p:spPr>
          <a:xfrm>
            <a:off x="4860032" y="980728"/>
            <a:ext cx="3960440" cy="707886"/>
          </a:xfrm>
          <a:prstGeom prst="rect">
            <a:avLst/>
          </a:prstGeom>
          <a:noFill/>
        </p:spPr>
        <p:txBody>
          <a:bodyPr wrap="square" rtlCol="0">
            <a:spAutoFit/>
          </a:bodyPr>
          <a:lstStyle/>
          <a:p>
            <a:r>
              <a:rPr lang="en-US" sz="2000" b="1" dirty="0" err="1" smtClean="0">
                <a:solidFill>
                  <a:srgbClr val="002060"/>
                </a:solidFill>
                <a:latin typeface="+mn-lt"/>
              </a:rPr>
              <a:t>zu</a:t>
            </a:r>
            <a:r>
              <a:rPr lang="en-US" sz="2000" b="1" dirty="0" smtClean="0">
                <a:solidFill>
                  <a:srgbClr val="002060"/>
                </a:solidFill>
                <a:latin typeface="+mn-lt"/>
              </a:rPr>
              <a:t> </a:t>
            </a:r>
            <a:r>
              <a:rPr lang="en-US" sz="2000" b="1" dirty="0" err="1" smtClean="0">
                <a:solidFill>
                  <a:srgbClr val="002060"/>
                </a:solidFill>
                <a:latin typeface="+mn-lt"/>
              </a:rPr>
              <a:t>Lasten</a:t>
            </a:r>
            <a:r>
              <a:rPr lang="en-US" sz="2000" b="1" dirty="0" smtClean="0">
                <a:solidFill>
                  <a:srgbClr val="002060"/>
                </a:solidFill>
                <a:latin typeface="+mn-lt"/>
              </a:rPr>
              <a:t> von </a:t>
            </a:r>
            <a:r>
              <a:rPr lang="en-US" sz="2000" b="1" dirty="0" err="1" smtClean="0">
                <a:solidFill>
                  <a:srgbClr val="002060"/>
                </a:solidFill>
                <a:latin typeface="+mn-lt"/>
              </a:rPr>
              <a:t>Bibliotheks</a:t>
            </a:r>
            <a:r>
              <a:rPr lang="en-US" sz="2000" b="1" dirty="0" smtClean="0">
                <a:solidFill>
                  <a:srgbClr val="002060"/>
                </a:solidFill>
                <a:latin typeface="+mn-lt"/>
              </a:rPr>
              <a:t>- und </a:t>
            </a:r>
            <a:r>
              <a:rPr lang="en-US" sz="2000" b="1" dirty="0" err="1" smtClean="0">
                <a:solidFill>
                  <a:srgbClr val="002060"/>
                </a:solidFill>
                <a:latin typeface="+mn-lt"/>
              </a:rPr>
              <a:t>Forschungsetats</a:t>
            </a:r>
            <a:r>
              <a:rPr lang="en-US" sz="2000" b="1" dirty="0" smtClean="0">
                <a:solidFill>
                  <a:srgbClr val="002060"/>
                </a:solidFill>
                <a:latin typeface="+mn-lt"/>
              </a:rPr>
              <a:t>?</a:t>
            </a:r>
            <a:endParaRPr lang="en-US" sz="2000" b="1" dirty="0">
              <a:solidFill>
                <a:srgbClr val="002060"/>
              </a:solidFill>
              <a:latin typeface="+mn-lt"/>
            </a:endParaRPr>
          </a:p>
        </p:txBody>
      </p:sp>
      <p:grpSp>
        <p:nvGrpSpPr>
          <p:cNvPr id="11" name="Gruppieren 10"/>
          <p:cNvGrpSpPr/>
          <p:nvPr/>
        </p:nvGrpSpPr>
        <p:grpSpPr>
          <a:xfrm>
            <a:off x="3275856" y="2564904"/>
            <a:ext cx="4680520" cy="2088232"/>
            <a:chOff x="3275856" y="2564904"/>
            <a:chExt cx="4680520" cy="2088232"/>
          </a:xfrm>
        </p:grpSpPr>
        <p:sp>
          <p:nvSpPr>
            <p:cNvPr id="9" name="Pfeil nach links und rechts 8"/>
            <p:cNvSpPr/>
            <p:nvPr/>
          </p:nvSpPr>
          <p:spPr>
            <a:xfrm rot="10800000">
              <a:off x="3275856" y="2564904"/>
              <a:ext cx="1368152" cy="29596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002060"/>
                </a:solidFill>
              </a:endParaRPr>
            </a:p>
          </p:txBody>
        </p:sp>
        <p:sp>
          <p:nvSpPr>
            <p:cNvPr id="13" name="Textfeld 12"/>
            <p:cNvSpPr txBox="1"/>
            <p:nvPr/>
          </p:nvSpPr>
          <p:spPr>
            <a:xfrm>
              <a:off x="4572000" y="3329697"/>
              <a:ext cx="3384376" cy="1323439"/>
            </a:xfrm>
            <a:prstGeom prst="rect">
              <a:avLst/>
            </a:prstGeom>
            <a:noFill/>
          </p:spPr>
          <p:txBody>
            <a:bodyPr wrap="square" rtlCol="0">
              <a:spAutoFit/>
            </a:bodyPr>
            <a:lstStyle/>
            <a:p>
              <a:r>
                <a:rPr lang="en-US" sz="2000" b="1" dirty="0" err="1" smtClean="0">
                  <a:solidFill>
                    <a:srgbClr val="002060"/>
                  </a:solidFill>
                  <a:latin typeface="+mn-lt"/>
                </a:rPr>
                <a:t>Kommerzielle</a:t>
              </a:r>
              <a:r>
                <a:rPr lang="en-US" sz="2000" b="1" dirty="0" smtClean="0">
                  <a:solidFill>
                    <a:srgbClr val="002060"/>
                  </a:solidFill>
                  <a:latin typeface="+mn-lt"/>
                </a:rPr>
                <a:t> </a:t>
              </a:r>
              <a:r>
                <a:rPr lang="en-US" sz="2000" b="1" dirty="0" err="1" smtClean="0">
                  <a:solidFill>
                    <a:srgbClr val="002060"/>
                  </a:solidFill>
                  <a:latin typeface="+mn-lt"/>
                </a:rPr>
                <a:t>Verwertungsmodelle</a:t>
              </a:r>
              <a:r>
                <a:rPr lang="en-US" sz="2000" b="1" dirty="0" smtClean="0">
                  <a:solidFill>
                    <a:srgbClr val="002060"/>
                  </a:solidFill>
                  <a:latin typeface="+mn-lt"/>
                </a:rPr>
                <a:t> </a:t>
              </a:r>
              <a:r>
                <a:rPr lang="en-US" sz="2000" b="1" dirty="0" err="1" smtClean="0">
                  <a:solidFill>
                    <a:srgbClr val="002060"/>
                  </a:solidFill>
                  <a:latin typeface="+mn-lt"/>
                </a:rPr>
                <a:t>der</a:t>
              </a:r>
              <a:r>
                <a:rPr lang="en-US" sz="2000" b="1" dirty="0" smtClean="0">
                  <a:solidFill>
                    <a:srgbClr val="002060"/>
                  </a:solidFill>
                  <a:latin typeface="+mn-lt"/>
                </a:rPr>
                <a:t> </a:t>
              </a:r>
              <a:r>
                <a:rPr lang="en-US" sz="2000" b="1" dirty="0" err="1" smtClean="0">
                  <a:solidFill>
                    <a:srgbClr val="002060"/>
                  </a:solidFill>
                  <a:latin typeface="+mn-lt"/>
                </a:rPr>
                <a:t>Verlagswirtschaft</a:t>
              </a:r>
              <a:r>
                <a:rPr lang="en-US" sz="2000" b="1" dirty="0" smtClean="0">
                  <a:solidFill>
                    <a:srgbClr val="002060"/>
                  </a:solidFill>
                  <a:latin typeface="+mn-lt"/>
                </a:rPr>
                <a:t> </a:t>
              </a:r>
              <a:r>
                <a:rPr lang="en-US" sz="2000" b="1" dirty="0" err="1" smtClean="0">
                  <a:solidFill>
                    <a:srgbClr val="002060"/>
                  </a:solidFill>
                  <a:latin typeface="+mn-lt"/>
                </a:rPr>
                <a:t>nach</a:t>
              </a:r>
              <a:r>
                <a:rPr lang="en-US" sz="2000" b="1" dirty="0" smtClean="0">
                  <a:solidFill>
                    <a:srgbClr val="002060"/>
                  </a:solidFill>
                  <a:latin typeface="+mn-lt"/>
                </a:rPr>
                <a:t> </a:t>
              </a:r>
              <a:r>
                <a:rPr lang="en-US" sz="2000" b="1" dirty="0" err="1" smtClean="0">
                  <a:solidFill>
                    <a:srgbClr val="002060"/>
                  </a:solidFill>
                  <a:latin typeface="+mn-lt"/>
                </a:rPr>
                <a:t>dem</a:t>
              </a:r>
              <a:r>
                <a:rPr lang="en-US" sz="2000" b="1" dirty="0" smtClean="0">
                  <a:solidFill>
                    <a:srgbClr val="002060"/>
                  </a:solidFill>
                  <a:latin typeface="+mn-lt"/>
                </a:rPr>
                <a:t> Open-Access-</a:t>
              </a:r>
              <a:r>
                <a:rPr lang="en-US" sz="2000" b="1" dirty="0" err="1" smtClean="0">
                  <a:solidFill>
                    <a:srgbClr val="002060"/>
                  </a:solidFill>
                  <a:latin typeface="+mn-lt"/>
                </a:rPr>
                <a:t>Paradigma</a:t>
              </a:r>
              <a:endParaRPr lang="en-US" sz="2000" b="1" dirty="0">
                <a:solidFill>
                  <a:srgbClr val="002060"/>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5"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1619250" y="1521034"/>
            <a:ext cx="5400675" cy="2123658"/>
          </a:xfrm>
          <a:prstGeom prst="rect">
            <a:avLst/>
          </a:prstGeom>
          <a:solidFill>
            <a:schemeClr val="bg1">
              <a:lumMod val="85000"/>
            </a:schemeClr>
          </a:solidFill>
        </p:spPr>
        <p:txBody>
          <a:bodyPr anchor="ctr" anchorCtr="1">
            <a:spAutoFit/>
          </a:bodyPr>
          <a:lstStyle/>
          <a:p>
            <a:pPr marL="449263" lvl="1" indent="-449263" algn="ctr"/>
            <a:r>
              <a:rPr lang="de-DE" sz="4400" b="1" kern="0" dirty="0" smtClean="0">
                <a:solidFill>
                  <a:srgbClr val="002060"/>
                </a:solidFill>
                <a:latin typeface="Calibri" pitchFamily="34"/>
                <a:ea typeface="Arial Unicode MS" pitchFamily="2"/>
                <a:cs typeface="Arial" pitchFamily="2"/>
              </a:rPr>
              <a:t>Wissen </a:t>
            </a:r>
          </a:p>
          <a:p>
            <a:pPr marL="449263" lvl="1" indent="-449263" algn="ctr"/>
            <a:r>
              <a:rPr lang="de-DE" sz="4400" b="1" kern="0" dirty="0" smtClean="0">
                <a:solidFill>
                  <a:srgbClr val="002060"/>
                </a:solidFill>
                <a:latin typeface="Calibri" pitchFamily="34"/>
                <a:ea typeface="Arial Unicode MS" pitchFamily="2"/>
                <a:cs typeface="Arial" pitchFamily="2"/>
              </a:rPr>
              <a:t>und </a:t>
            </a:r>
          </a:p>
          <a:p>
            <a:pPr marL="449263" lvl="1" indent="-449263" algn="ctr"/>
            <a:r>
              <a:rPr lang="de-DE" sz="4400" b="1" kern="0" dirty="0" smtClean="0">
                <a:solidFill>
                  <a:srgbClr val="002060"/>
                </a:solidFill>
                <a:latin typeface="Calibri" pitchFamily="34"/>
                <a:ea typeface="Arial Unicode MS" pitchFamily="2"/>
                <a:cs typeface="Arial" pitchFamily="2"/>
              </a:rPr>
              <a:t>Information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4"/>
          <p:cNvSpPr txBox="1">
            <a:spLocks noChangeArrowheads="1"/>
          </p:cNvSpPr>
          <p:nvPr/>
        </p:nvSpPr>
        <p:spPr bwMode="auto">
          <a:xfrm>
            <a:off x="827584" y="188640"/>
            <a:ext cx="7848600" cy="1643527"/>
          </a:xfrm>
          <a:prstGeom prst="rect">
            <a:avLst/>
          </a:prstGeom>
          <a:noFill/>
          <a:ln w="12700">
            <a:noFill/>
            <a:miter lim="800000"/>
            <a:headEnd type="none" w="sm" len="sm"/>
            <a:tailEnd type="none" w="sm" len="sm"/>
          </a:ln>
        </p:spPr>
        <p:txBody>
          <a:bodyPr>
            <a:spAutoFit/>
          </a:bodyPr>
          <a:lstStyle/>
          <a:p>
            <a:pPr algn="ctr">
              <a:lnSpc>
                <a:spcPct val="120000"/>
              </a:lnSpc>
              <a:spcBef>
                <a:spcPct val="50000"/>
              </a:spcBef>
              <a:buFont typeface="Wingdings" pitchFamily="2" charset="2"/>
              <a:buNone/>
              <a:defRPr/>
            </a:pPr>
            <a:r>
              <a:rPr lang="de-DE" sz="2000" dirty="0">
                <a:solidFill>
                  <a:srgbClr val="002060"/>
                </a:solidFill>
                <a:latin typeface="+mn-lt"/>
                <a:cs typeface="Times New Roman" pitchFamily="18" charset="0"/>
              </a:rPr>
              <a:t>Die im Urheberrecht  an sich intendierte </a:t>
            </a:r>
            <a:r>
              <a:rPr lang="de-DE" sz="2000" b="1" dirty="0">
                <a:solidFill>
                  <a:srgbClr val="002060"/>
                </a:solidFill>
                <a:latin typeface="+mn-lt"/>
                <a:cs typeface="Times New Roman" pitchFamily="18" charset="0"/>
              </a:rPr>
              <a:t>Balance</a:t>
            </a:r>
            <a:r>
              <a:rPr lang="de-DE" sz="2000" dirty="0">
                <a:solidFill>
                  <a:srgbClr val="002060"/>
                </a:solidFill>
                <a:latin typeface="+mn-lt"/>
                <a:cs typeface="Times New Roman" pitchFamily="18" charset="0"/>
              </a:rPr>
              <a:t>  zwischen  den Interessen der </a:t>
            </a:r>
            <a:r>
              <a:rPr lang="de-DE" sz="2000" b="1" dirty="0">
                <a:solidFill>
                  <a:srgbClr val="002060"/>
                </a:solidFill>
                <a:latin typeface="+mn-lt"/>
                <a:cs typeface="Times New Roman" pitchFamily="18" charset="0"/>
              </a:rPr>
              <a:t>Urheber</a:t>
            </a:r>
            <a:r>
              <a:rPr lang="de-DE" sz="2000" dirty="0">
                <a:solidFill>
                  <a:srgbClr val="002060"/>
                </a:solidFill>
                <a:latin typeface="+mn-lt"/>
                <a:cs typeface="Times New Roman" pitchFamily="18" charset="0"/>
              </a:rPr>
              <a:t>, der </a:t>
            </a:r>
            <a:r>
              <a:rPr lang="de-DE" sz="2000" b="1" dirty="0">
                <a:solidFill>
                  <a:srgbClr val="002060"/>
                </a:solidFill>
                <a:latin typeface="+mn-lt"/>
                <a:cs typeface="Times New Roman" pitchFamily="18" charset="0"/>
              </a:rPr>
              <a:t>Verwerter</a:t>
            </a:r>
            <a:r>
              <a:rPr lang="de-DE" sz="2000" dirty="0">
                <a:solidFill>
                  <a:srgbClr val="002060"/>
                </a:solidFill>
                <a:latin typeface="+mn-lt"/>
                <a:cs typeface="Times New Roman" pitchFamily="18" charset="0"/>
              </a:rPr>
              <a:t> und der </a:t>
            </a:r>
            <a:r>
              <a:rPr lang="de-DE" sz="2000" b="1" dirty="0">
                <a:solidFill>
                  <a:srgbClr val="002060"/>
                </a:solidFill>
                <a:latin typeface="+mn-lt"/>
                <a:cs typeface="Times New Roman" pitchFamily="18" charset="0"/>
              </a:rPr>
              <a:t>Allgemeinheit/den</a:t>
            </a:r>
            <a:r>
              <a:rPr lang="de-DE" sz="2000" dirty="0">
                <a:solidFill>
                  <a:srgbClr val="002060"/>
                </a:solidFill>
                <a:latin typeface="+mn-lt"/>
                <a:cs typeface="Times New Roman" pitchFamily="18" charset="0"/>
              </a:rPr>
              <a:t> Nutzern ist in den letzten Jahren  immer mehr </a:t>
            </a:r>
            <a:r>
              <a:rPr lang="de-DE" sz="2000" b="1" dirty="0">
                <a:solidFill>
                  <a:srgbClr val="002060"/>
                </a:solidFill>
                <a:latin typeface="+mn-lt"/>
                <a:cs typeface="Times New Roman" pitchFamily="18" charset="0"/>
              </a:rPr>
              <a:t>zugunsten des ökonomischen Verwertungsinteresses verschoben</a:t>
            </a:r>
            <a:r>
              <a:rPr lang="de-DE" sz="2400" b="1" dirty="0">
                <a:solidFill>
                  <a:srgbClr val="002060"/>
                </a:solidFill>
                <a:latin typeface="+mn-lt"/>
                <a:cs typeface="Times New Roman" pitchFamily="18" charset="0"/>
              </a:rPr>
              <a:t>.</a:t>
            </a:r>
          </a:p>
        </p:txBody>
      </p:sp>
      <p:sp>
        <p:nvSpPr>
          <p:cNvPr id="14" name="Ellipse 13"/>
          <p:cNvSpPr/>
          <p:nvPr/>
        </p:nvSpPr>
        <p:spPr>
          <a:xfrm>
            <a:off x="1187400" y="3017366"/>
            <a:ext cx="2303859" cy="129698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rgbClr val="002060"/>
                </a:solidFill>
              </a:rPr>
              <a:t>Balance im Urheberrecht</a:t>
            </a:r>
          </a:p>
        </p:txBody>
      </p:sp>
      <p:grpSp>
        <p:nvGrpSpPr>
          <p:cNvPr id="15" name="Gruppieren 36"/>
          <p:cNvGrpSpPr>
            <a:grpSpLocks/>
          </p:cNvGrpSpPr>
          <p:nvPr/>
        </p:nvGrpSpPr>
        <p:grpSpPr bwMode="auto">
          <a:xfrm>
            <a:off x="322213" y="2576041"/>
            <a:ext cx="1368425" cy="801688"/>
            <a:chOff x="251520" y="1619508"/>
            <a:chExt cx="1368152" cy="801380"/>
          </a:xfrm>
        </p:grpSpPr>
        <p:sp>
          <p:nvSpPr>
            <p:cNvPr id="16" name="Textfeld 7"/>
            <p:cNvSpPr txBox="1">
              <a:spLocks noChangeArrowheads="1"/>
            </p:cNvSpPr>
            <p:nvPr/>
          </p:nvSpPr>
          <p:spPr bwMode="auto">
            <a:xfrm>
              <a:off x="251520" y="1619508"/>
              <a:ext cx="1368152" cy="369332"/>
            </a:xfrm>
            <a:prstGeom prst="rect">
              <a:avLst/>
            </a:prstGeom>
            <a:noFill/>
            <a:ln w="9525">
              <a:noFill/>
              <a:miter lim="800000"/>
              <a:headEnd/>
              <a:tailEnd/>
            </a:ln>
          </p:spPr>
          <p:txBody>
            <a:bodyPr>
              <a:spAutoFit/>
            </a:bodyPr>
            <a:lstStyle/>
            <a:p>
              <a:r>
                <a:rPr lang="de-DE" dirty="0"/>
                <a:t>Verwerter</a:t>
              </a:r>
            </a:p>
          </p:txBody>
        </p:sp>
        <p:cxnSp>
          <p:nvCxnSpPr>
            <p:cNvPr id="17" name="Gerade Verbindung mit Pfeil 16"/>
            <p:cNvCxnSpPr/>
            <p:nvPr/>
          </p:nvCxnSpPr>
          <p:spPr>
            <a:xfrm rot="16200000" flipV="1">
              <a:off x="863412" y="2096342"/>
              <a:ext cx="360225" cy="288867"/>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uppieren 38"/>
          <p:cNvGrpSpPr>
            <a:grpSpLocks/>
          </p:cNvGrpSpPr>
          <p:nvPr/>
        </p:nvGrpSpPr>
        <p:grpSpPr bwMode="auto">
          <a:xfrm>
            <a:off x="1547763" y="4493741"/>
            <a:ext cx="1439863" cy="684213"/>
            <a:chOff x="1475656" y="3537012"/>
            <a:chExt cx="1440160" cy="684076"/>
          </a:xfrm>
        </p:grpSpPr>
        <p:sp>
          <p:nvSpPr>
            <p:cNvPr id="19" name="Textfeld 9"/>
            <p:cNvSpPr txBox="1">
              <a:spLocks noChangeArrowheads="1"/>
            </p:cNvSpPr>
            <p:nvPr/>
          </p:nvSpPr>
          <p:spPr bwMode="auto">
            <a:xfrm>
              <a:off x="1475656" y="3851756"/>
              <a:ext cx="1440160" cy="369332"/>
            </a:xfrm>
            <a:prstGeom prst="rect">
              <a:avLst/>
            </a:prstGeom>
            <a:noFill/>
            <a:ln w="9525">
              <a:noFill/>
              <a:miter lim="800000"/>
              <a:headEnd/>
              <a:tailEnd/>
            </a:ln>
          </p:spPr>
          <p:txBody>
            <a:bodyPr>
              <a:spAutoFit/>
            </a:bodyPr>
            <a:lstStyle/>
            <a:p>
              <a:r>
                <a:rPr lang="de-DE"/>
                <a:t>Nutzer</a:t>
              </a:r>
            </a:p>
          </p:txBody>
        </p:sp>
        <p:cxnSp>
          <p:nvCxnSpPr>
            <p:cNvPr id="20" name="Gerade Verbindung mit Pfeil 19"/>
            <p:cNvCxnSpPr/>
            <p:nvPr/>
          </p:nvCxnSpPr>
          <p:spPr>
            <a:xfrm rot="8760000" flipV="1">
              <a:off x="1728121" y="3537012"/>
              <a:ext cx="358849" cy="28728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uppieren 37"/>
          <p:cNvGrpSpPr>
            <a:grpSpLocks/>
          </p:cNvGrpSpPr>
          <p:nvPr/>
        </p:nvGrpSpPr>
        <p:grpSpPr bwMode="auto">
          <a:xfrm>
            <a:off x="3103513" y="2872904"/>
            <a:ext cx="1468438" cy="468312"/>
            <a:chOff x="3032049" y="1916832"/>
            <a:chExt cx="1467943" cy="468052"/>
          </a:xfrm>
        </p:grpSpPr>
        <p:cxnSp>
          <p:nvCxnSpPr>
            <p:cNvPr id="22" name="Gerade Verbindung mit Pfeil 21"/>
            <p:cNvCxnSpPr/>
            <p:nvPr/>
          </p:nvCxnSpPr>
          <p:spPr>
            <a:xfrm rot="22380000" flipV="1">
              <a:off x="3032049" y="2096119"/>
              <a:ext cx="360242" cy="288765"/>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a:spLocks noChangeArrowheads="1"/>
            </p:cNvSpPr>
            <p:nvPr/>
          </p:nvSpPr>
          <p:spPr bwMode="auto">
            <a:xfrm>
              <a:off x="3419872" y="1916832"/>
              <a:ext cx="1080120" cy="369332"/>
            </a:xfrm>
            <a:prstGeom prst="rect">
              <a:avLst/>
            </a:prstGeom>
            <a:noFill/>
            <a:ln w="9525">
              <a:noFill/>
              <a:miter lim="800000"/>
              <a:headEnd/>
              <a:tailEnd/>
            </a:ln>
          </p:spPr>
          <p:txBody>
            <a:bodyPr>
              <a:spAutoFit/>
            </a:bodyPr>
            <a:lstStyle/>
            <a:p>
              <a:r>
                <a:rPr lang="de-DE"/>
                <a:t>Urheber</a:t>
              </a:r>
            </a:p>
          </p:txBody>
        </p:sp>
      </p:grpSp>
      <p:grpSp>
        <p:nvGrpSpPr>
          <p:cNvPr id="24" name="Gruppieren 35"/>
          <p:cNvGrpSpPr>
            <a:grpSpLocks/>
          </p:cNvGrpSpPr>
          <p:nvPr/>
        </p:nvGrpSpPr>
        <p:grpSpPr bwMode="auto">
          <a:xfrm>
            <a:off x="4500563" y="2585566"/>
            <a:ext cx="4464050" cy="2787650"/>
            <a:chOff x="4499992" y="1628800"/>
            <a:chExt cx="4464496" cy="2787987"/>
          </a:xfrm>
        </p:grpSpPr>
        <p:sp>
          <p:nvSpPr>
            <p:cNvPr id="25" name="Ellipse 24"/>
            <p:cNvSpPr/>
            <p:nvPr/>
          </p:nvSpPr>
          <p:spPr>
            <a:xfrm>
              <a:off x="5363603" y="2349612"/>
              <a:ext cx="2305355" cy="12955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rgbClr val="002060"/>
                  </a:solidFill>
                </a:rPr>
                <a:t>Balance im Urheberrecht</a:t>
              </a:r>
            </a:p>
          </p:txBody>
        </p:sp>
        <p:sp>
          <p:nvSpPr>
            <p:cNvPr id="26" name="Textfeld 28"/>
            <p:cNvSpPr txBox="1">
              <a:spLocks noChangeArrowheads="1"/>
            </p:cNvSpPr>
            <p:nvPr/>
          </p:nvSpPr>
          <p:spPr bwMode="auto">
            <a:xfrm>
              <a:off x="4499992" y="1628800"/>
              <a:ext cx="2160240" cy="584775"/>
            </a:xfrm>
            <a:prstGeom prst="rect">
              <a:avLst/>
            </a:prstGeom>
            <a:noFill/>
            <a:ln w="9525">
              <a:noFill/>
              <a:miter lim="800000"/>
              <a:headEnd/>
              <a:tailEnd/>
            </a:ln>
          </p:spPr>
          <p:txBody>
            <a:bodyPr>
              <a:spAutoFit/>
            </a:bodyPr>
            <a:lstStyle/>
            <a:p>
              <a:r>
                <a:rPr lang="de-DE" sz="3200"/>
                <a:t>Verwerter</a:t>
              </a:r>
            </a:p>
          </p:txBody>
        </p:sp>
        <p:sp>
          <p:nvSpPr>
            <p:cNvPr id="27" name="Textfeld 29"/>
            <p:cNvSpPr txBox="1">
              <a:spLocks noChangeArrowheads="1"/>
            </p:cNvSpPr>
            <p:nvPr/>
          </p:nvSpPr>
          <p:spPr bwMode="auto">
            <a:xfrm>
              <a:off x="5940152" y="4139788"/>
              <a:ext cx="1440160" cy="276999"/>
            </a:xfrm>
            <a:prstGeom prst="rect">
              <a:avLst/>
            </a:prstGeom>
            <a:noFill/>
            <a:ln w="9525">
              <a:noFill/>
              <a:miter lim="800000"/>
              <a:headEnd/>
              <a:tailEnd/>
            </a:ln>
          </p:spPr>
          <p:txBody>
            <a:bodyPr>
              <a:spAutoFit/>
            </a:bodyPr>
            <a:lstStyle/>
            <a:p>
              <a:r>
                <a:rPr lang="de-DE" sz="1200"/>
                <a:t>Nutzer</a:t>
              </a:r>
            </a:p>
          </p:txBody>
        </p:sp>
        <p:cxnSp>
          <p:nvCxnSpPr>
            <p:cNvPr id="28" name="Gerade Verbindung mit Pfeil 27"/>
            <p:cNvCxnSpPr/>
            <p:nvPr/>
          </p:nvCxnSpPr>
          <p:spPr>
            <a:xfrm rot="16200000" flipV="1">
              <a:off x="5616113" y="2168618"/>
              <a:ext cx="360406" cy="287366"/>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rot="22380000" flipV="1">
              <a:off x="7495903" y="2384541"/>
              <a:ext cx="360399" cy="28896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rot="8760000" flipV="1">
              <a:off x="6192436" y="3824578"/>
              <a:ext cx="360398" cy="28896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Textfeld 33"/>
            <p:cNvSpPr txBox="1">
              <a:spLocks noChangeArrowheads="1"/>
            </p:cNvSpPr>
            <p:nvPr/>
          </p:nvSpPr>
          <p:spPr bwMode="auto">
            <a:xfrm>
              <a:off x="7884368" y="2204864"/>
              <a:ext cx="1080120" cy="369332"/>
            </a:xfrm>
            <a:prstGeom prst="rect">
              <a:avLst/>
            </a:prstGeom>
            <a:noFill/>
            <a:ln w="9525">
              <a:noFill/>
              <a:miter lim="800000"/>
              <a:headEnd/>
              <a:tailEnd/>
            </a:ln>
          </p:spPr>
          <p:txBody>
            <a:bodyPr>
              <a:spAutoFit/>
            </a:bodyPr>
            <a:lstStyle/>
            <a:p>
              <a:r>
                <a:rPr lang="de-DE"/>
                <a:t>Urheber</a:t>
              </a:r>
            </a:p>
          </p:txBody>
        </p:sp>
      </p:grpSp>
      <p:sp>
        <p:nvSpPr>
          <p:cNvPr id="32" name="Pfeil nach rechts 31"/>
          <p:cNvSpPr/>
          <p:nvPr/>
        </p:nvSpPr>
        <p:spPr>
          <a:xfrm>
            <a:off x="3563888" y="3593629"/>
            <a:ext cx="1871663" cy="115252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4"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2"/>
          <p:cNvSpPr txBox="1">
            <a:spLocks noChangeArrowheads="1"/>
          </p:cNvSpPr>
          <p:nvPr/>
        </p:nvSpPr>
        <p:spPr bwMode="auto">
          <a:xfrm>
            <a:off x="683568" y="692696"/>
            <a:ext cx="7286625" cy="1477328"/>
          </a:xfrm>
          <a:prstGeom prst="rect">
            <a:avLst/>
          </a:prstGeom>
          <a:noFill/>
          <a:ln w="9525">
            <a:noFill/>
            <a:miter lim="800000"/>
            <a:headEnd/>
            <a:tailEnd/>
          </a:ln>
        </p:spPr>
        <p:txBody>
          <a:bodyPr>
            <a:spAutoFit/>
          </a:bodyPr>
          <a:lstStyle/>
          <a:p>
            <a:pPr algn="ctr">
              <a:lnSpc>
                <a:spcPct val="150000"/>
              </a:lnSpc>
              <a:defRPr/>
            </a:pPr>
            <a:r>
              <a:rPr lang="de-DE" sz="2000" dirty="0" smtClean="0">
                <a:solidFill>
                  <a:schemeClr val="tx2">
                    <a:lumMod val="75000"/>
                  </a:schemeClr>
                </a:solidFill>
                <a:latin typeface="+mn-lt"/>
              </a:rPr>
              <a:t>Über das derzeitige Urheberrecht ist </a:t>
            </a:r>
            <a:r>
              <a:rPr lang="de-DE" sz="2000" b="1" dirty="0">
                <a:solidFill>
                  <a:schemeClr val="tx2">
                    <a:lumMod val="75000"/>
                  </a:schemeClr>
                </a:solidFill>
                <a:latin typeface="+mn-lt"/>
              </a:rPr>
              <a:t>kaum ein freizügiger und offener </a:t>
            </a:r>
            <a:r>
              <a:rPr lang="de-DE" sz="2000" dirty="0">
                <a:solidFill>
                  <a:schemeClr val="tx2">
                    <a:lumMod val="75000"/>
                  </a:schemeClr>
                </a:solidFill>
                <a:latin typeface="+mn-lt"/>
              </a:rPr>
              <a:t>Umgang mit </a:t>
            </a:r>
            <a:r>
              <a:rPr lang="de-DE" sz="2000" b="1" dirty="0">
                <a:solidFill>
                  <a:schemeClr val="tx2">
                    <a:lumMod val="75000"/>
                  </a:schemeClr>
                </a:solidFill>
                <a:latin typeface="+mn-lt"/>
              </a:rPr>
              <a:t>Wissen und Information </a:t>
            </a:r>
            <a:r>
              <a:rPr lang="de-DE" sz="2000" dirty="0">
                <a:solidFill>
                  <a:schemeClr val="tx2">
                    <a:lumMod val="75000"/>
                  </a:schemeClr>
                </a:solidFill>
                <a:latin typeface="+mn-lt"/>
              </a:rPr>
              <a:t>in </a:t>
            </a:r>
            <a:r>
              <a:rPr lang="de-DE" sz="2000" dirty="0" smtClean="0">
                <a:solidFill>
                  <a:schemeClr val="tx2">
                    <a:lumMod val="75000"/>
                  </a:schemeClr>
                </a:solidFill>
                <a:latin typeface="+mn-lt"/>
              </a:rPr>
              <a:t>Bildung und Wissenschaft für </a:t>
            </a:r>
            <a:r>
              <a:rPr lang="de-DE" sz="2000" dirty="0">
                <a:solidFill>
                  <a:schemeClr val="tx2">
                    <a:lumMod val="75000"/>
                  </a:schemeClr>
                </a:solidFill>
                <a:latin typeface="+mn-lt"/>
              </a:rPr>
              <a:t>jedermann zu erreichen.</a:t>
            </a:r>
          </a:p>
        </p:txBody>
      </p:sp>
      <p:sp>
        <p:nvSpPr>
          <p:cNvPr id="27" name="Textfeld 26"/>
          <p:cNvSpPr txBox="1">
            <a:spLocks noChangeArrowheads="1"/>
          </p:cNvSpPr>
          <p:nvPr/>
        </p:nvSpPr>
        <p:spPr bwMode="auto">
          <a:xfrm>
            <a:off x="648072" y="2503349"/>
            <a:ext cx="7668344" cy="1384995"/>
          </a:xfrm>
          <a:prstGeom prst="rect">
            <a:avLst/>
          </a:prstGeom>
          <a:solidFill>
            <a:schemeClr val="bg1">
              <a:lumMod val="85000"/>
            </a:schemeClr>
          </a:solidFill>
          <a:ln w="9525">
            <a:noFill/>
            <a:miter lim="800000"/>
            <a:headEnd/>
            <a:tailEnd/>
          </a:ln>
        </p:spPr>
        <p:txBody>
          <a:bodyPr wrap="square">
            <a:spAutoFit/>
          </a:bodyPr>
          <a:lstStyle/>
          <a:p>
            <a:pPr algn="ctr"/>
            <a:r>
              <a:rPr lang="de-DE" sz="2800" b="1" dirty="0" smtClean="0">
                <a:solidFill>
                  <a:srgbClr val="002060"/>
                </a:solidFill>
                <a:latin typeface="Calibri" pitchFamily="34" charset="0"/>
                <a:cs typeface="Calibri" pitchFamily="34" charset="0"/>
              </a:rPr>
              <a:t>Was ist falsch gelaufen in der Beziehung zwischen Ethik und politischer Regulierung durch das </a:t>
            </a:r>
            <a:r>
              <a:rPr lang="de-DE" sz="2800" b="1" dirty="0" err="1" smtClean="0">
                <a:solidFill>
                  <a:srgbClr val="002060"/>
                </a:solidFill>
                <a:latin typeface="Calibri" pitchFamily="34" charset="0"/>
                <a:cs typeface="Calibri" pitchFamily="34" charset="0"/>
              </a:rPr>
              <a:t>UrhRG</a:t>
            </a:r>
            <a:r>
              <a:rPr lang="de-DE" sz="2800" b="1" dirty="0" smtClean="0">
                <a:solidFill>
                  <a:srgbClr val="002060"/>
                </a:solidFill>
                <a:latin typeface="Calibri" pitchFamily="34" charset="0"/>
                <a:cs typeface="Calibri" pitchFamily="34" charset="0"/>
              </a:rPr>
              <a:t>?</a:t>
            </a:r>
            <a:endParaRPr lang="de-DE" sz="2800" b="1" dirty="0">
              <a:solidFill>
                <a:srgbClr val="002060"/>
              </a:solidFill>
              <a:latin typeface="Calibri" pitchFamily="34" charset="0"/>
              <a:cs typeface="Calibri" pitchFamily="34" charset="0"/>
            </a:endParaRPr>
          </a:p>
        </p:txBody>
      </p:sp>
      <p:sp>
        <p:nvSpPr>
          <p:cNvPr id="28" name="Textfeld 27"/>
          <p:cNvSpPr txBox="1"/>
          <p:nvPr/>
        </p:nvSpPr>
        <p:spPr>
          <a:xfrm>
            <a:off x="827584" y="3945250"/>
            <a:ext cx="6984776" cy="1477328"/>
          </a:xfrm>
          <a:prstGeom prst="rect">
            <a:avLst/>
          </a:prstGeom>
          <a:noFill/>
        </p:spPr>
        <p:txBody>
          <a:bodyPr wrap="square" rtlCol="0">
            <a:spAutoFit/>
          </a:bodyPr>
          <a:lstStyle/>
          <a:p>
            <a:pPr algn="ctr">
              <a:lnSpc>
                <a:spcPct val="150000"/>
              </a:lnSpc>
            </a:pPr>
            <a:r>
              <a:rPr lang="en-US" sz="2000" dirty="0" smtClean="0">
                <a:solidFill>
                  <a:srgbClr val="002060"/>
                </a:solidFill>
              </a:rPr>
              <a:t>Die </a:t>
            </a:r>
            <a:r>
              <a:rPr lang="en-US" sz="2000" b="1" dirty="0" err="1" smtClean="0">
                <a:solidFill>
                  <a:srgbClr val="002060"/>
                </a:solidFill>
              </a:rPr>
              <a:t>Urheberrechtsregulierungen</a:t>
            </a:r>
            <a:r>
              <a:rPr lang="en-US" sz="2000" dirty="0" smtClean="0">
                <a:solidFill>
                  <a:srgbClr val="002060"/>
                </a:solidFill>
              </a:rPr>
              <a:t> </a:t>
            </a:r>
            <a:r>
              <a:rPr lang="en-US" sz="2000" dirty="0" err="1" smtClean="0">
                <a:solidFill>
                  <a:srgbClr val="002060"/>
                </a:solidFill>
              </a:rPr>
              <a:t>spiegeln</a:t>
            </a:r>
            <a:r>
              <a:rPr lang="en-US" sz="2000" dirty="0" smtClean="0">
                <a:solidFill>
                  <a:srgbClr val="002060"/>
                </a:solidFill>
              </a:rPr>
              <a:t> </a:t>
            </a:r>
            <a:r>
              <a:rPr lang="en-US" sz="2000" dirty="0" err="1" smtClean="0">
                <a:solidFill>
                  <a:srgbClr val="002060"/>
                </a:solidFill>
              </a:rPr>
              <a:t>nach</a:t>
            </a:r>
            <a:r>
              <a:rPr lang="en-US" sz="2000" dirty="0" smtClean="0">
                <a:solidFill>
                  <a:srgbClr val="002060"/>
                </a:solidFill>
              </a:rPr>
              <a:t> </a:t>
            </a:r>
            <a:r>
              <a:rPr lang="en-US" sz="2000" dirty="0" err="1" smtClean="0">
                <a:solidFill>
                  <a:srgbClr val="002060"/>
                </a:solidFill>
              </a:rPr>
              <a:t>wie</a:t>
            </a:r>
            <a:r>
              <a:rPr lang="en-US" sz="2000" dirty="0" smtClean="0">
                <a:solidFill>
                  <a:srgbClr val="002060"/>
                </a:solidFill>
              </a:rPr>
              <a:t> </a:t>
            </a:r>
            <a:r>
              <a:rPr lang="en-US" sz="2000" dirty="0" err="1" smtClean="0">
                <a:solidFill>
                  <a:srgbClr val="002060"/>
                </a:solidFill>
              </a:rPr>
              <a:t>vor</a:t>
            </a:r>
            <a:r>
              <a:rPr lang="en-US" sz="2000" dirty="0" smtClean="0">
                <a:solidFill>
                  <a:srgbClr val="002060"/>
                </a:solidFill>
              </a:rPr>
              <a:t> das </a:t>
            </a:r>
            <a:r>
              <a:rPr lang="en-US" sz="2000" b="1" dirty="0" err="1" smtClean="0">
                <a:solidFill>
                  <a:srgbClr val="002060"/>
                </a:solidFill>
              </a:rPr>
              <a:t>moralische</a:t>
            </a:r>
            <a:r>
              <a:rPr lang="en-US" sz="2000" b="1" dirty="0" smtClean="0">
                <a:solidFill>
                  <a:srgbClr val="002060"/>
                </a:solidFill>
              </a:rPr>
              <a:t> </a:t>
            </a:r>
            <a:r>
              <a:rPr lang="en-US" sz="2000" b="1" dirty="0" err="1" smtClean="0">
                <a:solidFill>
                  <a:srgbClr val="002060"/>
                </a:solidFill>
              </a:rPr>
              <a:t>Bewusstsein</a:t>
            </a:r>
            <a:r>
              <a:rPr lang="en-US" sz="2000" b="1" dirty="0" smtClean="0">
                <a:solidFill>
                  <a:srgbClr val="002060"/>
                </a:solidFill>
              </a:rPr>
              <a:t> </a:t>
            </a:r>
            <a:r>
              <a:rPr lang="en-US" sz="2000" dirty="0" err="1" smtClean="0">
                <a:solidFill>
                  <a:srgbClr val="002060"/>
                </a:solidFill>
              </a:rPr>
              <a:t>für</a:t>
            </a:r>
            <a:r>
              <a:rPr lang="en-US" sz="2000" dirty="0" smtClean="0">
                <a:solidFill>
                  <a:srgbClr val="002060"/>
                </a:solidFill>
              </a:rPr>
              <a:t> den </a:t>
            </a:r>
            <a:r>
              <a:rPr lang="en-US" sz="2000" dirty="0" err="1" smtClean="0">
                <a:solidFill>
                  <a:srgbClr val="002060"/>
                </a:solidFill>
              </a:rPr>
              <a:t>Umgang</a:t>
            </a:r>
            <a:r>
              <a:rPr lang="en-US" sz="2000" dirty="0" smtClean="0">
                <a:solidFill>
                  <a:srgbClr val="002060"/>
                </a:solidFill>
              </a:rPr>
              <a:t> </a:t>
            </a:r>
            <a:r>
              <a:rPr lang="en-US" sz="2000" dirty="0" err="1" smtClean="0">
                <a:solidFill>
                  <a:srgbClr val="002060"/>
                </a:solidFill>
              </a:rPr>
              <a:t>mit</a:t>
            </a:r>
            <a:r>
              <a:rPr lang="en-US" sz="2000" dirty="0" smtClean="0">
                <a:solidFill>
                  <a:srgbClr val="002060"/>
                </a:solidFill>
              </a:rPr>
              <a:t> </a:t>
            </a:r>
            <a:r>
              <a:rPr lang="en-US" sz="2000" dirty="0" err="1" smtClean="0">
                <a:solidFill>
                  <a:srgbClr val="002060"/>
                </a:solidFill>
              </a:rPr>
              <a:t>W&amp;I</a:t>
            </a:r>
            <a:r>
              <a:rPr lang="en-US" sz="2000" dirty="0" smtClean="0">
                <a:solidFill>
                  <a:srgbClr val="002060"/>
                </a:solidFill>
              </a:rPr>
              <a:t> in </a:t>
            </a:r>
            <a:r>
              <a:rPr lang="en-US" sz="2000" b="1" dirty="0" err="1" smtClean="0">
                <a:solidFill>
                  <a:srgbClr val="002060"/>
                </a:solidFill>
              </a:rPr>
              <a:t>analogen</a:t>
            </a:r>
            <a:r>
              <a:rPr lang="en-US" sz="2000" b="1" dirty="0" smtClean="0">
                <a:solidFill>
                  <a:srgbClr val="002060"/>
                </a:solidFill>
              </a:rPr>
              <a:t> </a:t>
            </a:r>
            <a:r>
              <a:rPr lang="en-US" sz="2000" b="1" dirty="0" err="1" smtClean="0">
                <a:solidFill>
                  <a:srgbClr val="002060"/>
                </a:solidFill>
              </a:rPr>
              <a:t>Umgebungen</a:t>
            </a:r>
            <a:r>
              <a:rPr lang="en-US" sz="2000" b="1" dirty="0" smtClean="0">
                <a:solidFill>
                  <a:srgbClr val="002060"/>
                </a:solidFill>
              </a:rPr>
              <a:t> </a:t>
            </a:r>
            <a:r>
              <a:rPr lang="en-US" sz="2000" dirty="0" smtClean="0">
                <a:solidFill>
                  <a:srgbClr val="002060"/>
                </a:solidFill>
              </a:rPr>
              <a:t>wider.</a:t>
            </a:r>
            <a:endParaRPr lang="en-US" sz="20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2"/>
          <p:cNvSpPr txBox="1">
            <a:spLocks noChangeArrowheads="1"/>
          </p:cNvSpPr>
          <p:nvPr/>
        </p:nvSpPr>
        <p:spPr bwMode="auto">
          <a:xfrm>
            <a:off x="827584" y="260648"/>
            <a:ext cx="7286625" cy="1477328"/>
          </a:xfrm>
          <a:prstGeom prst="rect">
            <a:avLst/>
          </a:prstGeom>
          <a:noFill/>
          <a:ln w="9525">
            <a:noFill/>
            <a:miter lim="800000"/>
            <a:headEnd/>
            <a:tailEnd/>
          </a:ln>
        </p:spPr>
        <p:txBody>
          <a:bodyPr>
            <a:spAutoFit/>
          </a:bodyPr>
          <a:lstStyle/>
          <a:p>
            <a:pPr algn="ctr">
              <a:lnSpc>
                <a:spcPct val="150000"/>
              </a:lnSpc>
              <a:defRPr/>
            </a:pPr>
            <a:r>
              <a:rPr lang="de-DE" sz="2000" dirty="0" smtClean="0">
                <a:solidFill>
                  <a:schemeClr val="tx2">
                    <a:lumMod val="75000"/>
                  </a:schemeClr>
                </a:solidFill>
                <a:latin typeface="+mn-lt"/>
              </a:rPr>
              <a:t>Über das derzeitige Urheberrecht ist </a:t>
            </a:r>
            <a:r>
              <a:rPr lang="de-DE" sz="2000" b="1" dirty="0">
                <a:solidFill>
                  <a:schemeClr val="tx2">
                    <a:lumMod val="75000"/>
                  </a:schemeClr>
                </a:solidFill>
                <a:latin typeface="+mn-lt"/>
              </a:rPr>
              <a:t>kaum ein freizügiger und offener </a:t>
            </a:r>
            <a:r>
              <a:rPr lang="de-DE" sz="2000" dirty="0">
                <a:solidFill>
                  <a:schemeClr val="tx2">
                    <a:lumMod val="75000"/>
                  </a:schemeClr>
                </a:solidFill>
                <a:latin typeface="+mn-lt"/>
              </a:rPr>
              <a:t>Umgang mit </a:t>
            </a:r>
            <a:r>
              <a:rPr lang="de-DE" sz="2000" b="1" dirty="0">
                <a:solidFill>
                  <a:schemeClr val="tx2">
                    <a:lumMod val="75000"/>
                  </a:schemeClr>
                </a:solidFill>
                <a:latin typeface="+mn-lt"/>
              </a:rPr>
              <a:t>Wissen und Information </a:t>
            </a:r>
            <a:r>
              <a:rPr lang="de-DE" sz="2000" dirty="0">
                <a:solidFill>
                  <a:schemeClr val="tx2">
                    <a:lumMod val="75000"/>
                  </a:schemeClr>
                </a:solidFill>
                <a:latin typeface="+mn-lt"/>
              </a:rPr>
              <a:t>in </a:t>
            </a:r>
            <a:r>
              <a:rPr lang="de-DE" sz="2000" dirty="0" smtClean="0">
                <a:solidFill>
                  <a:schemeClr val="tx2">
                    <a:lumMod val="75000"/>
                  </a:schemeClr>
                </a:solidFill>
                <a:latin typeface="+mn-lt"/>
              </a:rPr>
              <a:t>Bildung und Wissenschaft für </a:t>
            </a:r>
            <a:r>
              <a:rPr lang="de-DE" sz="2000" dirty="0">
                <a:solidFill>
                  <a:schemeClr val="tx2">
                    <a:lumMod val="75000"/>
                  </a:schemeClr>
                </a:solidFill>
                <a:latin typeface="+mn-lt"/>
              </a:rPr>
              <a:t>jedermann zu erreichen.</a:t>
            </a:r>
          </a:p>
        </p:txBody>
      </p:sp>
      <p:sp>
        <p:nvSpPr>
          <p:cNvPr id="10" name="Textfeld 9"/>
          <p:cNvSpPr txBox="1"/>
          <p:nvPr/>
        </p:nvSpPr>
        <p:spPr>
          <a:xfrm>
            <a:off x="539552" y="1844824"/>
            <a:ext cx="3744416" cy="1938992"/>
          </a:xfrm>
          <a:prstGeom prst="rect">
            <a:avLst/>
          </a:prstGeom>
          <a:solidFill>
            <a:schemeClr val="bg1">
              <a:lumMod val="85000"/>
            </a:schemeClr>
          </a:solidFill>
        </p:spPr>
        <p:txBody>
          <a:bodyPr wrap="square" rtlCol="0">
            <a:spAutoFit/>
          </a:bodyPr>
          <a:lstStyle/>
          <a:p>
            <a:pPr algn="ctr"/>
            <a:r>
              <a:rPr lang="de-DE" sz="2400" dirty="0" smtClean="0">
                <a:solidFill>
                  <a:srgbClr val="002060"/>
                </a:solidFill>
                <a:latin typeface="+mn-lt"/>
              </a:rPr>
              <a:t>Aber die normativen Einstellungen haben sich zugunsten offenen Zugriffs und offener Nutzung gewandelt</a:t>
            </a:r>
            <a:endParaRPr lang="de-DE" sz="2400" dirty="0">
              <a:solidFill>
                <a:srgbClr val="002060"/>
              </a:solidFill>
              <a:latin typeface="+mn-lt"/>
            </a:endParaRPr>
          </a:p>
        </p:txBody>
      </p:sp>
      <p:grpSp>
        <p:nvGrpSpPr>
          <p:cNvPr id="2" name="Gruppieren 18"/>
          <p:cNvGrpSpPr/>
          <p:nvPr/>
        </p:nvGrpSpPr>
        <p:grpSpPr>
          <a:xfrm>
            <a:off x="4861315" y="2564904"/>
            <a:ext cx="3857483" cy="1608584"/>
            <a:chOff x="5107005" y="3933056"/>
            <a:chExt cx="3857483" cy="1608584"/>
          </a:xfrm>
        </p:grpSpPr>
        <p:sp>
          <p:nvSpPr>
            <p:cNvPr id="12" name="Oval 5"/>
            <p:cNvSpPr>
              <a:spLocks noChangeArrowheads="1"/>
            </p:cNvSpPr>
            <p:nvPr/>
          </p:nvSpPr>
          <p:spPr bwMode="auto">
            <a:xfrm>
              <a:off x="6329858" y="4437112"/>
              <a:ext cx="1325252" cy="519351"/>
            </a:xfrm>
            <a:prstGeom prst="ellipse">
              <a:avLst/>
            </a:prstGeom>
            <a:solidFill>
              <a:schemeClr val="tx1"/>
            </a:solidFill>
            <a:ln w="9525">
              <a:noFill/>
              <a:round/>
              <a:headEnd/>
              <a:tailEnd/>
            </a:ln>
          </p:spPr>
          <p:txBody>
            <a:bodyPr wrap="square" lIns="0" tIns="0" rIns="0" bIns="0" anchor="ctr">
              <a:spAutoFit/>
            </a:bodyPr>
            <a:lstStyle/>
            <a:p>
              <a:pPr algn="ctr" eaLnBrk="0" hangingPunct="0">
                <a:buFont typeface="Wingdings" pitchFamily="2" charset="2"/>
                <a:buNone/>
              </a:pPr>
              <a:r>
                <a:rPr lang="de-DE" sz="2400" dirty="0" smtClean="0">
                  <a:solidFill>
                    <a:schemeClr val="bg1"/>
                  </a:solidFill>
                  <a:latin typeface="+mn-lt"/>
                </a:rPr>
                <a:t>Zugriff</a:t>
              </a:r>
              <a:endParaRPr lang="de-DE" sz="2400" dirty="0">
                <a:solidFill>
                  <a:schemeClr val="bg1"/>
                </a:solidFill>
                <a:latin typeface="+mn-lt"/>
              </a:endParaRPr>
            </a:p>
          </p:txBody>
        </p:sp>
        <p:grpSp>
          <p:nvGrpSpPr>
            <p:cNvPr id="3" name="Group 6"/>
            <p:cNvGrpSpPr>
              <a:grpSpLocks/>
            </p:cNvGrpSpPr>
            <p:nvPr/>
          </p:nvGrpSpPr>
          <p:grpSpPr bwMode="auto">
            <a:xfrm>
              <a:off x="6479172" y="3933056"/>
              <a:ext cx="1299019" cy="459595"/>
              <a:chOff x="2256" y="432"/>
              <a:chExt cx="1056" cy="768"/>
            </a:xfrm>
          </p:grpSpPr>
          <p:sp>
            <p:nvSpPr>
              <p:cNvPr id="24" name="Rectangle 7"/>
              <p:cNvSpPr>
                <a:spLocks noChangeArrowheads="1"/>
              </p:cNvSpPr>
              <p:nvPr/>
            </p:nvSpPr>
            <p:spPr bwMode="auto">
              <a:xfrm>
                <a:off x="2256" y="432"/>
                <a:ext cx="1056" cy="480"/>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400" b="1" dirty="0" smtClean="0">
                    <a:solidFill>
                      <a:schemeClr val="tx2">
                        <a:lumMod val="75000"/>
                      </a:schemeClr>
                    </a:solidFill>
                    <a:latin typeface="+mn-lt"/>
                  </a:rPr>
                  <a:t>Gesetz</a:t>
                </a:r>
                <a:endParaRPr lang="de-DE" sz="2400" b="1" dirty="0">
                  <a:solidFill>
                    <a:schemeClr val="tx2">
                      <a:lumMod val="75000"/>
                    </a:schemeClr>
                  </a:solidFill>
                  <a:latin typeface="+mn-lt"/>
                </a:endParaRPr>
              </a:p>
            </p:txBody>
          </p:sp>
          <p:sp>
            <p:nvSpPr>
              <p:cNvPr id="25" name="AutoShape 8"/>
              <p:cNvSpPr>
                <a:spLocks noChangeArrowheads="1"/>
              </p:cNvSpPr>
              <p:nvPr/>
            </p:nvSpPr>
            <p:spPr bwMode="auto">
              <a:xfrm>
                <a:off x="2736" y="960"/>
                <a:ext cx="96"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tx2">
                      <a:lumMod val="75000"/>
                    </a:schemeClr>
                  </a:solidFill>
                  <a:latin typeface="+mn-lt"/>
                </a:endParaRPr>
              </a:p>
            </p:txBody>
          </p:sp>
        </p:grpSp>
        <p:grpSp>
          <p:nvGrpSpPr>
            <p:cNvPr id="4" name="Group 9"/>
            <p:cNvGrpSpPr>
              <a:grpSpLocks/>
            </p:cNvGrpSpPr>
            <p:nvPr/>
          </p:nvGrpSpPr>
          <p:grpSpPr bwMode="auto">
            <a:xfrm>
              <a:off x="6479172" y="5053320"/>
              <a:ext cx="1299019" cy="488320"/>
              <a:chOff x="2256" y="2304"/>
              <a:chExt cx="1056" cy="816"/>
            </a:xfrm>
          </p:grpSpPr>
          <p:sp>
            <p:nvSpPr>
              <p:cNvPr id="21" name="Rectangle 10"/>
              <p:cNvSpPr>
                <a:spLocks noChangeArrowheads="1"/>
              </p:cNvSpPr>
              <p:nvPr/>
            </p:nvSpPr>
            <p:spPr bwMode="auto">
              <a:xfrm>
                <a:off x="2256" y="2640"/>
                <a:ext cx="1056" cy="480"/>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000" dirty="0" smtClean="0">
                    <a:solidFill>
                      <a:schemeClr val="tx2">
                        <a:lumMod val="75000"/>
                      </a:schemeClr>
                    </a:solidFill>
                    <a:latin typeface="+mn-lt"/>
                  </a:rPr>
                  <a:t>Technologie</a:t>
                </a:r>
                <a:endParaRPr lang="de-DE" sz="2000" dirty="0">
                  <a:solidFill>
                    <a:schemeClr val="tx2">
                      <a:lumMod val="75000"/>
                    </a:schemeClr>
                  </a:solidFill>
                  <a:latin typeface="+mn-lt"/>
                </a:endParaRPr>
              </a:p>
            </p:txBody>
          </p:sp>
          <p:sp>
            <p:nvSpPr>
              <p:cNvPr id="22" name="AutoShape 11"/>
              <p:cNvSpPr>
                <a:spLocks noChangeArrowheads="1"/>
              </p:cNvSpPr>
              <p:nvPr/>
            </p:nvSpPr>
            <p:spPr bwMode="auto">
              <a:xfrm flipV="1">
                <a:off x="2784" y="2304"/>
                <a:ext cx="96"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tx2">
                      <a:lumMod val="75000"/>
                    </a:schemeClr>
                  </a:solidFill>
                  <a:latin typeface="+mn-lt"/>
                </a:endParaRPr>
              </a:p>
            </p:txBody>
          </p:sp>
        </p:grpSp>
        <p:grpSp>
          <p:nvGrpSpPr>
            <p:cNvPr id="5" name="Group 12"/>
            <p:cNvGrpSpPr>
              <a:grpSpLocks/>
            </p:cNvGrpSpPr>
            <p:nvPr/>
          </p:nvGrpSpPr>
          <p:grpSpPr bwMode="auto">
            <a:xfrm>
              <a:off x="5107005" y="4641429"/>
              <a:ext cx="1179697" cy="287247"/>
              <a:chOff x="1082" y="1536"/>
              <a:chExt cx="959" cy="480"/>
            </a:xfrm>
          </p:grpSpPr>
          <p:sp>
            <p:nvSpPr>
              <p:cNvPr id="19" name="Rectangle 13"/>
              <p:cNvSpPr>
                <a:spLocks noChangeArrowheads="1"/>
              </p:cNvSpPr>
              <p:nvPr/>
            </p:nvSpPr>
            <p:spPr bwMode="auto">
              <a:xfrm>
                <a:off x="1082" y="1536"/>
                <a:ext cx="646" cy="480"/>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800" b="1" dirty="0" smtClean="0">
                    <a:solidFill>
                      <a:schemeClr val="tx2">
                        <a:lumMod val="75000"/>
                      </a:schemeClr>
                    </a:solidFill>
                    <a:latin typeface="+mn-lt"/>
                  </a:rPr>
                  <a:t>Werte</a:t>
                </a:r>
                <a:endParaRPr lang="de-DE" sz="2800" b="1" dirty="0">
                  <a:solidFill>
                    <a:schemeClr val="tx2">
                      <a:lumMod val="75000"/>
                    </a:schemeClr>
                  </a:solidFill>
                  <a:latin typeface="+mn-lt"/>
                </a:endParaRPr>
              </a:p>
            </p:txBody>
          </p:sp>
          <p:sp>
            <p:nvSpPr>
              <p:cNvPr id="20" name="AutoShape 14"/>
              <p:cNvSpPr>
                <a:spLocks noChangeArrowheads="1"/>
              </p:cNvSpPr>
              <p:nvPr/>
            </p:nvSpPr>
            <p:spPr bwMode="auto">
              <a:xfrm rot="16200000">
                <a:off x="1838" y="1598"/>
                <a:ext cx="165"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tx2">
                      <a:lumMod val="75000"/>
                    </a:schemeClr>
                  </a:solidFill>
                  <a:latin typeface="+mn-lt"/>
                </a:endParaRPr>
              </a:p>
            </p:txBody>
          </p:sp>
        </p:grpSp>
        <p:grpSp>
          <p:nvGrpSpPr>
            <p:cNvPr id="6" name="Group 15"/>
            <p:cNvGrpSpPr>
              <a:grpSpLocks/>
            </p:cNvGrpSpPr>
            <p:nvPr/>
          </p:nvGrpSpPr>
          <p:grpSpPr bwMode="auto">
            <a:xfrm>
              <a:off x="7699293" y="4565000"/>
              <a:ext cx="1265195" cy="287247"/>
              <a:chOff x="3624" y="1488"/>
              <a:chExt cx="1416" cy="480"/>
            </a:xfrm>
          </p:grpSpPr>
          <p:sp>
            <p:nvSpPr>
              <p:cNvPr id="17" name="Rectangle 16"/>
              <p:cNvSpPr>
                <a:spLocks noChangeArrowheads="1"/>
              </p:cNvSpPr>
              <p:nvPr/>
            </p:nvSpPr>
            <p:spPr bwMode="auto">
              <a:xfrm>
                <a:off x="3984" y="1488"/>
                <a:ext cx="1056" cy="480"/>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000" dirty="0" smtClean="0">
                    <a:solidFill>
                      <a:schemeClr val="tx2">
                        <a:lumMod val="75000"/>
                      </a:schemeClr>
                    </a:solidFill>
                    <a:latin typeface="+mn-lt"/>
                  </a:rPr>
                  <a:t>Markt</a:t>
                </a:r>
                <a:endParaRPr lang="de-DE" sz="2000" dirty="0">
                  <a:solidFill>
                    <a:schemeClr val="tx2">
                      <a:lumMod val="75000"/>
                    </a:schemeClr>
                  </a:solidFill>
                  <a:latin typeface="+mn-lt"/>
                </a:endParaRPr>
              </a:p>
            </p:txBody>
          </p:sp>
          <p:sp>
            <p:nvSpPr>
              <p:cNvPr id="18" name="AutoShape 17"/>
              <p:cNvSpPr>
                <a:spLocks noChangeArrowheads="1"/>
              </p:cNvSpPr>
              <p:nvPr/>
            </p:nvSpPr>
            <p:spPr bwMode="auto">
              <a:xfrm rot="5400000" flipH="1">
                <a:off x="3647" y="1612"/>
                <a:ext cx="193"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tx2">
                      <a:lumMod val="75000"/>
                    </a:schemeClr>
                  </a:solidFill>
                  <a:latin typeface="+mn-lt"/>
                </a:endParaRPr>
              </a:p>
            </p:txBody>
          </p:sp>
        </p:grpSp>
      </p:grpSp>
      <p:sp>
        <p:nvSpPr>
          <p:cNvPr id="26" name="Textfeld 2"/>
          <p:cNvSpPr txBox="1">
            <a:spLocks noChangeArrowheads="1"/>
          </p:cNvSpPr>
          <p:nvPr/>
        </p:nvSpPr>
        <p:spPr bwMode="auto">
          <a:xfrm>
            <a:off x="4932040" y="1628800"/>
            <a:ext cx="3456384" cy="553998"/>
          </a:xfrm>
          <a:prstGeom prst="rect">
            <a:avLst/>
          </a:prstGeom>
          <a:noFill/>
          <a:ln w="9525">
            <a:noFill/>
            <a:miter lim="800000"/>
            <a:headEnd/>
            <a:tailEnd/>
          </a:ln>
        </p:spPr>
        <p:txBody>
          <a:bodyPr wrap="square">
            <a:spAutoFit/>
          </a:bodyPr>
          <a:lstStyle/>
          <a:p>
            <a:pPr algn="ctr">
              <a:lnSpc>
                <a:spcPct val="150000"/>
              </a:lnSpc>
              <a:defRPr/>
            </a:pPr>
            <a:r>
              <a:rPr lang="de-DE" sz="2000" dirty="0" smtClean="0">
                <a:solidFill>
                  <a:schemeClr val="tx2">
                    <a:lumMod val="75000"/>
                  </a:schemeClr>
                </a:solidFill>
                <a:latin typeface="+mn-lt"/>
              </a:rPr>
              <a:t>mit Auswirkungen auf</a:t>
            </a:r>
            <a:endParaRPr lang="de-DE" sz="2000" dirty="0">
              <a:solidFill>
                <a:schemeClr val="tx2">
                  <a:lumMod val="75000"/>
                </a:schemeClr>
              </a:solidFill>
              <a:latin typeface="+mn-lt"/>
            </a:endParaRPr>
          </a:p>
        </p:txBody>
      </p:sp>
      <p:sp>
        <p:nvSpPr>
          <p:cNvPr id="27" name="Textfeld 26"/>
          <p:cNvSpPr txBox="1"/>
          <p:nvPr/>
        </p:nvSpPr>
        <p:spPr>
          <a:xfrm>
            <a:off x="683568" y="4509120"/>
            <a:ext cx="6984776" cy="1938992"/>
          </a:xfrm>
          <a:prstGeom prst="rect">
            <a:avLst/>
          </a:prstGeom>
          <a:noFill/>
        </p:spPr>
        <p:txBody>
          <a:bodyPr wrap="square" rtlCol="0">
            <a:spAutoFit/>
          </a:bodyPr>
          <a:lstStyle/>
          <a:p>
            <a:pPr algn="ctr">
              <a:lnSpc>
                <a:spcPct val="150000"/>
              </a:lnSpc>
            </a:pPr>
            <a:r>
              <a:rPr lang="en-US" sz="2000" dirty="0" smtClean="0">
                <a:solidFill>
                  <a:srgbClr val="002060"/>
                </a:solidFill>
              </a:rPr>
              <a:t>Das </a:t>
            </a:r>
            <a:r>
              <a:rPr lang="en-US" sz="2000" b="1" dirty="0" err="1" smtClean="0">
                <a:solidFill>
                  <a:srgbClr val="002060"/>
                </a:solidFill>
              </a:rPr>
              <a:t>moralische</a:t>
            </a:r>
            <a:r>
              <a:rPr lang="en-US" sz="2000" b="1" dirty="0" smtClean="0">
                <a:solidFill>
                  <a:srgbClr val="002060"/>
                </a:solidFill>
              </a:rPr>
              <a:t> </a:t>
            </a:r>
            <a:r>
              <a:rPr lang="en-US" sz="2000" b="1" dirty="0" err="1" smtClean="0">
                <a:solidFill>
                  <a:srgbClr val="002060"/>
                </a:solidFill>
              </a:rPr>
              <a:t>Bewusstsein</a:t>
            </a:r>
            <a:r>
              <a:rPr lang="en-US" sz="2000" b="1" dirty="0" smtClean="0">
                <a:solidFill>
                  <a:srgbClr val="002060"/>
                </a:solidFill>
              </a:rPr>
              <a:t> </a:t>
            </a:r>
            <a:r>
              <a:rPr lang="en-US" sz="2000" dirty="0" err="1" smtClean="0">
                <a:solidFill>
                  <a:srgbClr val="002060"/>
                </a:solidFill>
              </a:rPr>
              <a:t>entwickelt</a:t>
            </a:r>
            <a:r>
              <a:rPr lang="en-US" sz="2000" dirty="0" smtClean="0">
                <a:solidFill>
                  <a:srgbClr val="002060"/>
                </a:solidFill>
              </a:rPr>
              <a:t> </a:t>
            </a:r>
            <a:r>
              <a:rPr lang="en-US" sz="2000" dirty="0" err="1" smtClean="0">
                <a:solidFill>
                  <a:srgbClr val="002060"/>
                </a:solidFill>
              </a:rPr>
              <a:t>sich</a:t>
            </a:r>
            <a:r>
              <a:rPr lang="en-US" sz="2000" dirty="0" smtClean="0">
                <a:solidFill>
                  <a:srgbClr val="002060"/>
                </a:solidFill>
              </a:rPr>
              <a:t> in </a:t>
            </a:r>
            <a:r>
              <a:rPr lang="en-US" sz="2000" dirty="0" err="1" smtClean="0">
                <a:solidFill>
                  <a:srgbClr val="002060"/>
                </a:solidFill>
              </a:rPr>
              <a:t>digitalen</a:t>
            </a:r>
            <a:r>
              <a:rPr lang="en-US" sz="2000" dirty="0" smtClean="0">
                <a:solidFill>
                  <a:srgbClr val="002060"/>
                </a:solidFill>
              </a:rPr>
              <a:t> </a:t>
            </a:r>
            <a:r>
              <a:rPr lang="en-US" sz="2000" dirty="0" err="1" smtClean="0">
                <a:solidFill>
                  <a:srgbClr val="002060"/>
                </a:solidFill>
              </a:rPr>
              <a:t>Umgebungen</a:t>
            </a:r>
            <a:r>
              <a:rPr lang="en-US" sz="2000" dirty="0" smtClean="0">
                <a:solidFill>
                  <a:srgbClr val="002060"/>
                </a:solidFill>
              </a:rPr>
              <a:t> des Internet </a:t>
            </a:r>
            <a:r>
              <a:rPr lang="en-US" sz="2000" dirty="0" err="1" smtClean="0">
                <a:solidFill>
                  <a:srgbClr val="002060"/>
                </a:solidFill>
              </a:rPr>
              <a:t>rascher</a:t>
            </a:r>
            <a:r>
              <a:rPr lang="en-US" sz="2000" dirty="0" smtClean="0">
                <a:solidFill>
                  <a:srgbClr val="002060"/>
                </a:solidFill>
              </a:rPr>
              <a:t> </a:t>
            </a:r>
            <a:r>
              <a:rPr lang="en-US" sz="2000" dirty="0" err="1" smtClean="0">
                <a:solidFill>
                  <a:srgbClr val="002060"/>
                </a:solidFill>
              </a:rPr>
              <a:t>als</a:t>
            </a:r>
            <a:r>
              <a:rPr lang="en-US" sz="2000" dirty="0" smtClean="0">
                <a:solidFill>
                  <a:srgbClr val="002060"/>
                </a:solidFill>
              </a:rPr>
              <a:t> die </a:t>
            </a:r>
            <a:r>
              <a:rPr lang="en-US" sz="2000" dirty="0" err="1" smtClean="0">
                <a:solidFill>
                  <a:srgbClr val="002060"/>
                </a:solidFill>
              </a:rPr>
              <a:t>Regulierung</a:t>
            </a:r>
            <a:r>
              <a:rPr lang="en-US" sz="2000" dirty="0" smtClean="0">
                <a:solidFill>
                  <a:srgbClr val="002060"/>
                </a:solidFill>
              </a:rPr>
              <a:t> </a:t>
            </a:r>
            <a:r>
              <a:rPr lang="en-US" sz="2000" dirty="0" err="1" smtClean="0">
                <a:solidFill>
                  <a:srgbClr val="002060"/>
                </a:solidFill>
              </a:rPr>
              <a:t>durch</a:t>
            </a:r>
            <a:r>
              <a:rPr lang="en-US" sz="2000" dirty="0" smtClean="0">
                <a:solidFill>
                  <a:srgbClr val="002060"/>
                </a:solidFill>
              </a:rPr>
              <a:t> </a:t>
            </a:r>
            <a:r>
              <a:rPr lang="en-US" sz="2000" dirty="0" err="1" smtClean="0">
                <a:solidFill>
                  <a:srgbClr val="002060"/>
                </a:solidFill>
              </a:rPr>
              <a:t>ds</a:t>
            </a:r>
            <a:r>
              <a:rPr lang="en-US" sz="2000" dirty="0" smtClean="0">
                <a:solidFill>
                  <a:srgbClr val="002060"/>
                </a:solidFill>
              </a:rPr>
              <a:t> </a:t>
            </a:r>
            <a:r>
              <a:rPr lang="en-US" sz="2000" dirty="0" err="1" smtClean="0">
                <a:solidFill>
                  <a:srgbClr val="002060"/>
                </a:solidFill>
              </a:rPr>
              <a:t>Urheberrecht</a:t>
            </a:r>
            <a:r>
              <a:rPr lang="en-US" sz="2000" dirty="0" smtClean="0">
                <a:solidFill>
                  <a:srgbClr val="002060"/>
                </a:solidFill>
              </a:rPr>
              <a:t> und </a:t>
            </a:r>
            <a:r>
              <a:rPr lang="en-US" sz="2000" dirty="0" err="1" smtClean="0">
                <a:solidFill>
                  <a:srgbClr val="002060"/>
                </a:solidFill>
              </a:rPr>
              <a:t>als</a:t>
            </a:r>
            <a:r>
              <a:rPr lang="en-US" sz="2000" dirty="0" smtClean="0">
                <a:solidFill>
                  <a:srgbClr val="002060"/>
                </a:solidFill>
              </a:rPr>
              <a:t> die </a:t>
            </a:r>
            <a:r>
              <a:rPr lang="en-US" sz="2000" dirty="0" err="1" smtClean="0">
                <a:solidFill>
                  <a:srgbClr val="002060"/>
                </a:solidFill>
              </a:rPr>
              <a:t>Geschäftsmodelle</a:t>
            </a:r>
            <a:r>
              <a:rPr lang="en-US" sz="2000" dirty="0" smtClean="0">
                <a:solidFill>
                  <a:srgbClr val="002060"/>
                </a:solidFill>
              </a:rPr>
              <a:t> </a:t>
            </a:r>
            <a:r>
              <a:rPr lang="en-US" sz="2000" dirty="0" err="1" smtClean="0">
                <a:solidFill>
                  <a:srgbClr val="002060"/>
                </a:solidFill>
              </a:rPr>
              <a:t>der</a:t>
            </a:r>
            <a:r>
              <a:rPr lang="en-US" sz="2000" dirty="0" smtClean="0">
                <a:solidFill>
                  <a:srgbClr val="002060"/>
                </a:solidFill>
              </a:rPr>
              <a:t> </a:t>
            </a:r>
            <a:r>
              <a:rPr lang="en-US" sz="2000" dirty="0" err="1" smtClean="0">
                <a:solidFill>
                  <a:srgbClr val="002060"/>
                </a:solidFill>
              </a:rPr>
              <a:t>Verlagswirtschaft</a:t>
            </a:r>
            <a:endParaRPr lang="en-US" sz="20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6"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feld 27"/>
          <p:cNvSpPr txBox="1"/>
          <p:nvPr/>
        </p:nvSpPr>
        <p:spPr>
          <a:xfrm>
            <a:off x="827584" y="332656"/>
            <a:ext cx="6984776" cy="958660"/>
          </a:xfrm>
          <a:prstGeom prst="rect">
            <a:avLst/>
          </a:prstGeom>
          <a:solidFill>
            <a:schemeClr val="bg1">
              <a:lumMod val="85000"/>
            </a:schemeClr>
          </a:solidFill>
        </p:spPr>
        <p:txBody>
          <a:bodyPr wrap="square" rtlCol="0">
            <a:spAutoFit/>
          </a:bodyPr>
          <a:lstStyle/>
          <a:p>
            <a:pPr algn="ctr">
              <a:lnSpc>
                <a:spcPct val="150000"/>
              </a:lnSpc>
            </a:pPr>
            <a:r>
              <a:rPr lang="en-US" sz="2000" dirty="0" err="1" smtClean="0">
                <a:solidFill>
                  <a:srgbClr val="002060"/>
                </a:solidFill>
                <a:latin typeface="+mn-lt"/>
              </a:rPr>
              <a:t>Primat</a:t>
            </a:r>
            <a:r>
              <a:rPr lang="en-US" sz="2000" dirty="0" smtClean="0">
                <a:solidFill>
                  <a:srgbClr val="002060"/>
                </a:solidFill>
                <a:latin typeface="+mn-lt"/>
              </a:rPr>
              <a:t> </a:t>
            </a:r>
            <a:r>
              <a:rPr lang="en-US" sz="2000" dirty="0" err="1" smtClean="0">
                <a:solidFill>
                  <a:srgbClr val="002060"/>
                </a:solidFill>
                <a:latin typeface="+mn-lt"/>
              </a:rPr>
              <a:t>der</a:t>
            </a:r>
            <a:r>
              <a:rPr lang="en-US" sz="2000" dirty="0" smtClean="0">
                <a:solidFill>
                  <a:srgbClr val="002060"/>
                </a:solidFill>
                <a:latin typeface="+mn-lt"/>
              </a:rPr>
              <a:t> </a:t>
            </a:r>
            <a:r>
              <a:rPr lang="en-US" sz="2000" dirty="0" err="1" smtClean="0">
                <a:solidFill>
                  <a:srgbClr val="002060"/>
                </a:solidFill>
                <a:latin typeface="+mn-lt"/>
              </a:rPr>
              <a:t>Ethik</a:t>
            </a:r>
            <a:r>
              <a:rPr lang="en-US" sz="2000" dirty="0" smtClean="0">
                <a:solidFill>
                  <a:srgbClr val="002060"/>
                </a:solidFill>
                <a:latin typeface="+mn-lt"/>
              </a:rPr>
              <a:t>/</a:t>
            </a:r>
            <a:r>
              <a:rPr lang="en-US" sz="2000" dirty="0" err="1" smtClean="0">
                <a:solidFill>
                  <a:srgbClr val="002060"/>
                </a:solidFill>
                <a:latin typeface="+mn-lt"/>
              </a:rPr>
              <a:t>Informationsethik</a:t>
            </a:r>
            <a:r>
              <a:rPr lang="en-US" sz="2000" dirty="0" smtClean="0">
                <a:solidFill>
                  <a:srgbClr val="002060"/>
                </a:solidFill>
                <a:latin typeface="+mn-lt"/>
              </a:rPr>
              <a:t> </a:t>
            </a:r>
            <a:r>
              <a:rPr lang="en-US" sz="2000" dirty="0" err="1" smtClean="0">
                <a:solidFill>
                  <a:srgbClr val="002060"/>
                </a:solidFill>
                <a:latin typeface="+mn-lt"/>
              </a:rPr>
              <a:t>gegenüber</a:t>
            </a:r>
            <a:r>
              <a:rPr lang="en-US" sz="2000" dirty="0" smtClean="0">
                <a:solidFill>
                  <a:srgbClr val="002060"/>
                </a:solidFill>
                <a:latin typeface="+mn-lt"/>
              </a:rPr>
              <a:t> den </a:t>
            </a:r>
            <a:r>
              <a:rPr lang="en-US" sz="2000" dirty="0" err="1" smtClean="0">
                <a:solidFill>
                  <a:srgbClr val="002060"/>
                </a:solidFill>
                <a:latin typeface="+mn-lt"/>
              </a:rPr>
              <a:t>anderen</a:t>
            </a:r>
            <a:r>
              <a:rPr lang="en-US" sz="2000" dirty="0" smtClean="0">
                <a:solidFill>
                  <a:srgbClr val="002060"/>
                </a:solidFill>
                <a:latin typeface="+mn-lt"/>
              </a:rPr>
              <a:t> </a:t>
            </a:r>
            <a:r>
              <a:rPr lang="en-US" sz="2000" dirty="0" err="1" smtClean="0">
                <a:solidFill>
                  <a:srgbClr val="002060"/>
                </a:solidFill>
                <a:latin typeface="+mn-lt"/>
              </a:rPr>
              <a:t>Regulierungsinstanzen</a:t>
            </a:r>
            <a:endParaRPr lang="en-US" sz="2000" dirty="0">
              <a:solidFill>
                <a:srgbClr val="002060"/>
              </a:solidFill>
              <a:latin typeface="+mn-lt"/>
            </a:endParaRPr>
          </a:p>
        </p:txBody>
      </p:sp>
      <p:sp>
        <p:nvSpPr>
          <p:cNvPr id="4" name="Textfeld 3"/>
          <p:cNvSpPr txBox="1"/>
          <p:nvPr/>
        </p:nvSpPr>
        <p:spPr>
          <a:xfrm>
            <a:off x="1043608" y="1772816"/>
            <a:ext cx="7056784" cy="3737946"/>
          </a:xfrm>
          <a:prstGeom prst="rect">
            <a:avLst/>
          </a:prstGeom>
          <a:noFill/>
        </p:spPr>
        <p:txBody>
          <a:bodyPr wrap="square" rtlCol="0">
            <a:spAutoFit/>
          </a:bodyPr>
          <a:lstStyle/>
          <a:p>
            <a:pPr marL="0" lvl="1">
              <a:lnSpc>
                <a:spcPct val="150000"/>
              </a:lnSpc>
            </a:pPr>
            <a:r>
              <a:rPr lang="de-DE" sz="2000" dirty="0" smtClean="0">
                <a:solidFill>
                  <a:srgbClr val="002060"/>
                </a:solidFill>
                <a:latin typeface="Calibri" pitchFamily="34" charset="0"/>
              </a:rPr>
              <a:t>In längerer Perspektive können Regulierungsvorgaben </a:t>
            </a:r>
            <a:r>
              <a:rPr lang="de-DE" sz="2000" b="1" dirty="0" smtClean="0">
                <a:solidFill>
                  <a:srgbClr val="002060"/>
                </a:solidFill>
                <a:latin typeface="Calibri" pitchFamily="34" charset="0"/>
              </a:rPr>
              <a:t>nicht mit Akzeptanz</a:t>
            </a:r>
            <a:r>
              <a:rPr lang="de-DE" sz="2000" dirty="0" smtClean="0">
                <a:solidFill>
                  <a:srgbClr val="002060"/>
                </a:solidFill>
                <a:latin typeface="Calibri" pitchFamily="34" charset="0"/>
              </a:rPr>
              <a:t> rechnen</a:t>
            </a:r>
            <a:endParaRPr lang="en-US" sz="2000" dirty="0" smtClean="0">
              <a:solidFill>
                <a:srgbClr val="002060"/>
              </a:solidFill>
              <a:latin typeface="Calibri" pitchFamily="34" charset="0"/>
            </a:endParaRPr>
          </a:p>
          <a:p>
            <a:pPr marL="0" lvl="1">
              <a:lnSpc>
                <a:spcPct val="150000"/>
              </a:lnSpc>
            </a:pPr>
            <a:r>
              <a:rPr lang="en-US" sz="2000" dirty="0" smtClean="0">
                <a:solidFill>
                  <a:srgbClr val="002060"/>
                </a:solidFill>
                <a:latin typeface="Calibri" pitchFamily="34" charset="0"/>
              </a:rPr>
              <a:t/>
            </a:r>
            <a:br>
              <a:rPr lang="en-US" sz="2000" dirty="0" smtClean="0">
                <a:solidFill>
                  <a:srgbClr val="002060"/>
                </a:solidFill>
                <a:latin typeface="Calibri" pitchFamily="34" charset="0"/>
              </a:rPr>
            </a:br>
            <a:r>
              <a:rPr lang="en-US" sz="2000" dirty="0" err="1" smtClean="0">
                <a:solidFill>
                  <a:srgbClr val="002060"/>
                </a:solidFill>
                <a:latin typeface="Calibri" pitchFamily="34" charset="0"/>
              </a:rPr>
              <a:t>wenn</a:t>
            </a:r>
            <a:r>
              <a:rPr lang="en-US" sz="2000" dirty="0" smtClean="0">
                <a:solidFill>
                  <a:srgbClr val="002060"/>
                </a:solidFill>
                <a:latin typeface="Calibri" pitchFamily="34" charset="0"/>
              </a:rPr>
              <a:t> </a:t>
            </a:r>
            <a:r>
              <a:rPr lang="en-US" sz="2000" b="1" dirty="0" err="1" smtClean="0">
                <a:solidFill>
                  <a:srgbClr val="002060"/>
                </a:solidFill>
                <a:latin typeface="Calibri" pitchFamily="34" charset="0"/>
              </a:rPr>
              <a:t>Rechtsnormen</a:t>
            </a:r>
            <a:r>
              <a:rPr lang="en-US" sz="2000" dirty="0" smtClean="0">
                <a:solidFill>
                  <a:srgbClr val="002060"/>
                </a:solidFill>
                <a:latin typeface="Calibri" pitchFamily="34" charset="0"/>
              </a:rPr>
              <a:t>, </a:t>
            </a:r>
            <a:r>
              <a:rPr lang="en-US" sz="2000" b="1" dirty="0" err="1" smtClean="0">
                <a:solidFill>
                  <a:srgbClr val="002060"/>
                </a:solidFill>
                <a:latin typeface="Calibri" pitchFamily="34" charset="0"/>
              </a:rPr>
              <a:t>Geschäftsmodelle</a:t>
            </a:r>
            <a:r>
              <a:rPr lang="en-US" sz="2000" b="1" dirty="0" smtClean="0">
                <a:solidFill>
                  <a:srgbClr val="002060"/>
                </a:solidFill>
                <a:latin typeface="Calibri" pitchFamily="34" charset="0"/>
              </a:rPr>
              <a:t>, </a:t>
            </a:r>
            <a:r>
              <a:rPr lang="en-US" sz="2000" b="1" dirty="0" err="1" smtClean="0">
                <a:solidFill>
                  <a:srgbClr val="002060"/>
                </a:solidFill>
                <a:latin typeface="Calibri" pitchFamily="34" charset="0"/>
              </a:rPr>
              <a:t>kommerzielle</a:t>
            </a:r>
            <a:r>
              <a:rPr lang="en-US" sz="2000" b="1" dirty="0" smtClean="0">
                <a:solidFill>
                  <a:srgbClr val="002060"/>
                </a:solidFill>
                <a:latin typeface="Calibri" pitchFamily="34" charset="0"/>
              </a:rPr>
              <a:t> </a:t>
            </a:r>
            <a:r>
              <a:rPr lang="en-US" sz="2000" b="1" dirty="0" err="1" smtClean="0">
                <a:solidFill>
                  <a:srgbClr val="002060"/>
                </a:solidFill>
                <a:latin typeface="Calibri" pitchFamily="34" charset="0"/>
              </a:rPr>
              <a:t>Produkte</a:t>
            </a:r>
            <a:r>
              <a:rPr lang="en-US" sz="2000" b="1" dirty="0" smtClean="0">
                <a:solidFill>
                  <a:srgbClr val="002060"/>
                </a:solidFill>
                <a:latin typeface="Calibri" pitchFamily="34" charset="0"/>
              </a:rPr>
              <a:t> und </a:t>
            </a:r>
            <a:r>
              <a:rPr lang="en-US" sz="2000" b="1" dirty="0" err="1" smtClean="0">
                <a:solidFill>
                  <a:srgbClr val="002060"/>
                </a:solidFill>
                <a:latin typeface="Calibri" pitchFamily="34" charset="0"/>
              </a:rPr>
              <a:t>Dienstleistungen</a:t>
            </a:r>
            <a:r>
              <a:rPr lang="en-US" sz="2000" b="1" dirty="0" smtClean="0">
                <a:solidFill>
                  <a:srgbClr val="002060"/>
                </a:solidFill>
                <a:latin typeface="Calibri" pitchFamily="34" charset="0"/>
              </a:rPr>
              <a:t>, </a:t>
            </a:r>
            <a:r>
              <a:rPr lang="en-US" sz="2000" b="1" dirty="0" err="1" smtClean="0">
                <a:solidFill>
                  <a:srgbClr val="002060"/>
                </a:solidFill>
                <a:latin typeface="Calibri" pitchFamily="34" charset="0"/>
              </a:rPr>
              <a:t>technologische</a:t>
            </a:r>
            <a:r>
              <a:rPr lang="en-US" sz="2000" b="1" dirty="0" smtClean="0">
                <a:solidFill>
                  <a:srgbClr val="002060"/>
                </a:solidFill>
                <a:latin typeface="Calibri" pitchFamily="34" charset="0"/>
              </a:rPr>
              <a:t> </a:t>
            </a:r>
            <a:r>
              <a:rPr lang="en-US" sz="2000" b="1" dirty="0" err="1" smtClean="0">
                <a:solidFill>
                  <a:srgbClr val="002060"/>
                </a:solidFill>
                <a:latin typeface="Calibri" pitchFamily="34" charset="0"/>
              </a:rPr>
              <a:t>Entwicklungen</a:t>
            </a:r>
            <a:r>
              <a:rPr lang="en-US" sz="2000" dirty="0" smtClean="0">
                <a:solidFill>
                  <a:srgbClr val="002060"/>
                </a:solidFill>
                <a:latin typeface="Calibri" pitchFamily="34" charset="0"/>
              </a:rPr>
              <a:t> </a:t>
            </a:r>
            <a:r>
              <a:rPr lang="en-US" sz="2000" b="1" dirty="0" err="1" smtClean="0">
                <a:solidFill>
                  <a:srgbClr val="002060"/>
                </a:solidFill>
                <a:latin typeface="Calibri" pitchFamily="34" charset="0"/>
              </a:rPr>
              <a:t>nicht</a:t>
            </a:r>
            <a:r>
              <a:rPr lang="en-US" sz="2000" b="1" dirty="0" smtClean="0">
                <a:solidFill>
                  <a:srgbClr val="002060"/>
                </a:solidFill>
                <a:latin typeface="Calibri" pitchFamily="34" charset="0"/>
              </a:rPr>
              <a:t> </a:t>
            </a:r>
            <a:r>
              <a:rPr lang="en-US" sz="2000" b="1" dirty="0" err="1" smtClean="0">
                <a:solidFill>
                  <a:srgbClr val="002060"/>
                </a:solidFill>
                <a:latin typeface="Calibri" pitchFamily="34" charset="0"/>
              </a:rPr>
              <a:t>kompatibel</a:t>
            </a:r>
            <a:r>
              <a:rPr lang="en-US" sz="2000" b="1" dirty="0" smtClean="0">
                <a:solidFill>
                  <a:srgbClr val="002060"/>
                </a:solidFill>
                <a:latin typeface="Calibri" pitchFamily="34" charset="0"/>
              </a:rPr>
              <a:t> </a:t>
            </a:r>
            <a:r>
              <a:rPr lang="en-US" sz="2000" b="1" dirty="0" err="1" smtClean="0">
                <a:solidFill>
                  <a:srgbClr val="002060"/>
                </a:solidFill>
                <a:latin typeface="Calibri" pitchFamily="34" charset="0"/>
              </a:rPr>
              <a:t>mit</a:t>
            </a:r>
            <a:r>
              <a:rPr lang="en-US" sz="2000" b="1" dirty="0" smtClean="0">
                <a:solidFill>
                  <a:srgbClr val="002060"/>
                </a:solidFill>
                <a:latin typeface="Calibri" pitchFamily="34" charset="0"/>
              </a:rPr>
              <a:t> </a:t>
            </a:r>
            <a:r>
              <a:rPr lang="en-US" sz="2000" b="1" dirty="0" err="1" smtClean="0">
                <a:solidFill>
                  <a:srgbClr val="002060"/>
                </a:solidFill>
                <a:latin typeface="Calibri" pitchFamily="34" charset="0"/>
              </a:rPr>
              <a:t>dem</a:t>
            </a:r>
            <a:r>
              <a:rPr lang="en-US" sz="2000" b="1" dirty="0" smtClean="0">
                <a:solidFill>
                  <a:srgbClr val="002060"/>
                </a:solidFill>
                <a:latin typeface="Calibri" pitchFamily="34" charset="0"/>
              </a:rPr>
              <a:t> </a:t>
            </a:r>
            <a:r>
              <a:rPr lang="en-US" sz="2000" b="1" dirty="0" err="1" smtClean="0">
                <a:solidFill>
                  <a:srgbClr val="002060"/>
                </a:solidFill>
                <a:latin typeface="Calibri" pitchFamily="34" charset="0"/>
              </a:rPr>
              <a:t>existierenden</a:t>
            </a:r>
            <a:r>
              <a:rPr lang="en-US" sz="2000" b="1" dirty="0" smtClean="0">
                <a:solidFill>
                  <a:srgbClr val="002060"/>
                </a:solidFill>
                <a:latin typeface="Calibri" pitchFamily="34" charset="0"/>
              </a:rPr>
              <a:t> und </a:t>
            </a:r>
            <a:r>
              <a:rPr lang="en-US" sz="2000" b="1" dirty="0" err="1" smtClean="0">
                <a:solidFill>
                  <a:srgbClr val="002060"/>
                </a:solidFill>
                <a:latin typeface="Calibri" pitchFamily="34" charset="0"/>
              </a:rPr>
              <a:t>sich</a:t>
            </a:r>
            <a:r>
              <a:rPr lang="en-US" sz="2000" b="1" dirty="0" smtClean="0">
                <a:solidFill>
                  <a:srgbClr val="002060"/>
                </a:solidFill>
                <a:latin typeface="Calibri" pitchFamily="34" charset="0"/>
              </a:rPr>
              <a:t> </a:t>
            </a:r>
            <a:r>
              <a:rPr lang="en-US" sz="2000" b="1" dirty="0" err="1" smtClean="0">
                <a:solidFill>
                  <a:srgbClr val="002060"/>
                </a:solidFill>
                <a:latin typeface="Calibri" pitchFamily="34" charset="0"/>
              </a:rPr>
              <a:t>rasch</a:t>
            </a:r>
            <a:r>
              <a:rPr lang="en-US" sz="2000" b="1" dirty="0" smtClean="0">
                <a:solidFill>
                  <a:srgbClr val="002060"/>
                </a:solidFill>
                <a:latin typeface="Calibri" pitchFamily="34" charset="0"/>
              </a:rPr>
              <a:t> </a:t>
            </a:r>
            <a:r>
              <a:rPr lang="en-US" sz="2000" b="1" dirty="0" err="1" smtClean="0">
                <a:solidFill>
                  <a:srgbClr val="002060"/>
                </a:solidFill>
                <a:latin typeface="Calibri" pitchFamily="34" charset="0"/>
              </a:rPr>
              <a:t>entwickelnden</a:t>
            </a:r>
            <a:r>
              <a:rPr lang="en-US" sz="2000" b="1" dirty="0" smtClean="0">
                <a:solidFill>
                  <a:srgbClr val="002060"/>
                </a:solidFill>
                <a:latin typeface="Calibri" pitchFamily="34" charset="0"/>
              </a:rPr>
              <a:t> </a:t>
            </a:r>
            <a:r>
              <a:rPr lang="en-US" sz="2000" b="1" dirty="0" err="1" smtClean="0">
                <a:solidFill>
                  <a:srgbClr val="002060"/>
                </a:solidFill>
                <a:latin typeface="Calibri" pitchFamily="34" charset="0"/>
              </a:rPr>
              <a:t>moralischen</a:t>
            </a:r>
            <a:r>
              <a:rPr lang="en-US" sz="2000" b="1" dirty="0" smtClean="0">
                <a:solidFill>
                  <a:srgbClr val="002060"/>
                </a:solidFill>
                <a:latin typeface="Calibri" pitchFamily="34" charset="0"/>
              </a:rPr>
              <a:t> </a:t>
            </a:r>
            <a:r>
              <a:rPr lang="en-US" sz="2000" b="1" dirty="0" err="1" smtClean="0">
                <a:solidFill>
                  <a:srgbClr val="002060"/>
                </a:solidFill>
                <a:latin typeface="Calibri" pitchFamily="34" charset="0"/>
              </a:rPr>
              <a:t>Verhalten</a:t>
            </a:r>
            <a:r>
              <a:rPr lang="en-US" sz="2000" b="1" dirty="0" smtClean="0">
                <a:solidFill>
                  <a:srgbClr val="002060"/>
                </a:solidFill>
                <a:latin typeface="Calibri" pitchFamily="34" charset="0"/>
              </a:rPr>
              <a:t> </a:t>
            </a:r>
            <a:r>
              <a:rPr lang="en-US" sz="2000" dirty="0" smtClean="0">
                <a:solidFill>
                  <a:srgbClr val="002060"/>
                </a:solidFill>
                <a:latin typeface="Calibri" pitchFamily="34" charset="0"/>
              </a:rPr>
              <a:t>und den </a:t>
            </a:r>
            <a:r>
              <a:rPr lang="en-US" sz="2000" dirty="0" err="1" smtClean="0">
                <a:solidFill>
                  <a:srgbClr val="002060"/>
                </a:solidFill>
                <a:latin typeface="Calibri" pitchFamily="34" charset="0"/>
              </a:rPr>
              <a:t>moralischen</a:t>
            </a:r>
            <a:r>
              <a:rPr lang="en-US" sz="2000" dirty="0" smtClean="0">
                <a:solidFill>
                  <a:srgbClr val="002060"/>
                </a:solidFill>
                <a:latin typeface="Calibri" pitchFamily="34" charset="0"/>
              </a:rPr>
              <a:t> </a:t>
            </a:r>
            <a:r>
              <a:rPr lang="en-US" sz="2000" dirty="0" err="1" smtClean="0">
                <a:solidFill>
                  <a:srgbClr val="002060"/>
                </a:solidFill>
                <a:latin typeface="Calibri" pitchFamily="34" charset="0"/>
              </a:rPr>
              <a:t>Erwartungen</a:t>
            </a:r>
            <a:r>
              <a:rPr lang="en-US" sz="2000" dirty="0" smtClean="0">
                <a:solidFill>
                  <a:srgbClr val="002060"/>
                </a:solidFill>
                <a:latin typeface="Calibri" pitchFamily="34" charset="0"/>
              </a:rPr>
              <a:t> </a:t>
            </a:r>
            <a:r>
              <a:rPr lang="en-US" sz="2000" dirty="0" err="1" smtClean="0">
                <a:solidFill>
                  <a:srgbClr val="002060"/>
                </a:solidFill>
                <a:latin typeface="Calibri" pitchFamily="34" charset="0"/>
              </a:rPr>
              <a:t>der</a:t>
            </a:r>
            <a:r>
              <a:rPr lang="en-US" sz="2000" dirty="0" smtClean="0">
                <a:solidFill>
                  <a:srgbClr val="002060"/>
                </a:solidFill>
                <a:latin typeface="Calibri" pitchFamily="34" charset="0"/>
              </a:rPr>
              <a:t> </a:t>
            </a:r>
            <a:r>
              <a:rPr lang="en-US" sz="2000" dirty="0" err="1" smtClean="0">
                <a:solidFill>
                  <a:srgbClr val="002060"/>
                </a:solidFill>
                <a:latin typeface="Calibri" pitchFamily="34" charset="0"/>
              </a:rPr>
              <a:t>Mehrheit</a:t>
            </a:r>
            <a:r>
              <a:rPr lang="en-US" sz="2000" dirty="0" smtClean="0">
                <a:solidFill>
                  <a:srgbClr val="002060"/>
                </a:solidFill>
                <a:latin typeface="Calibri" pitchFamily="34" charset="0"/>
              </a:rPr>
              <a:t> </a:t>
            </a:r>
            <a:r>
              <a:rPr lang="en-US" sz="2000" dirty="0" err="1" smtClean="0">
                <a:solidFill>
                  <a:srgbClr val="002060"/>
                </a:solidFill>
                <a:latin typeface="Calibri" pitchFamily="34" charset="0"/>
              </a:rPr>
              <a:t>der</a:t>
            </a:r>
            <a:r>
              <a:rPr lang="en-US" sz="2000" dirty="0" smtClean="0">
                <a:solidFill>
                  <a:srgbClr val="002060"/>
                </a:solidFill>
                <a:latin typeface="Calibri" pitchFamily="34" charset="0"/>
              </a:rPr>
              <a:t> </a:t>
            </a:r>
            <a:r>
              <a:rPr lang="en-US" sz="2000" dirty="0" err="1" smtClean="0">
                <a:solidFill>
                  <a:srgbClr val="002060"/>
                </a:solidFill>
                <a:latin typeface="Calibri" pitchFamily="34" charset="0"/>
              </a:rPr>
              <a:t>Bevölkerung</a:t>
            </a:r>
            <a:r>
              <a:rPr lang="en-US" sz="2000" dirty="0" smtClean="0">
                <a:solidFill>
                  <a:srgbClr val="002060"/>
                </a:solidFill>
                <a:latin typeface="Calibri" pitchFamily="34" charset="0"/>
              </a:rPr>
              <a:t> </a:t>
            </a:r>
            <a:r>
              <a:rPr lang="en-US" sz="2000" dirty="0" err="1" smtClean="0">
                <a:solidFill>
                  <a:srgbClr val="002060"/>
                </a:solidFill>
                <a:latin typeface="Calibri" pitchFamily="34" charset="0"/>
              </a:rPr>
              <a:t>sind</a:t>
            </a:r>
            <a:r>
              <a:rPr lang="en-US" sz="2000" dirty="0" smtClean="0">
                <a:solidFill>
                  <a:srgbClr val="002060"/>
                </a:solidFill>
                <a:latin typeface="Calibri"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feld 27"/>
          <p:cNvSpPr txBox="1"/>
          <p:nvPr/>
        </p:nvSpPr>
        <p:spPr>
          <a:xfrm>
            <a:off x="827584" y="332656"/>
            <a:ext cx="6984776" cy="506292"/>
          </a:xfrm>
          <a:prstGeom prst="rect">
            <a:avLst/>
          </a:prstGeom>
          <a:solidFill>
            <a:schemeClr val="bg1">
              <a:lumMod val="85000"/>
            </a:schemeClr>
          </a:solidFill>
        </p:spPr>
        <p:txBody>
          <a:bodyPr wrap="square" rtlCol="0">
            <a:spAutoFit/>
          </a:bodyPr>
          <a:lstStyle/>
          <a:p>
            <a:pPr algn="ctr">
              <a:lnSpc>
                <a:spcPct val="150000"/>
              </a:lnSpc>
            </a:pPr>
            <a:r>
              <a:rPr lang="en-US" sz="2000" dirty="0" err="1" smtClean="0">
                <a:solidFill>
                  <a:srgbClr val="002060"/>
                </a:solidFill>
                <a:latin typeface="+mn-lt"/>
              </a:rPr>
              <a:t>daher</a:t>
            </a:r>
            <a:endParaRPr lang="en-US" sz="2000" dirty="0">
              <a:solidFill>
                <a:srgbClr val="002060"/>
              </a:solidFill>
              <a:latin typeface="+mn-lt"/>
            </a:endParaRPr>
          </a:p>
        </p:txBody>
      </p:sp>
      <p:sp>
        <p:nvSpPr>
          <p:cNvPr id="5" name="Textfeld 13"/>
          <p:cNvSpPr txBox="1">
            <a:spLocks noChangeArrowheads="1"/>
          </p:cNvSpPr>
          <p:nvPr/>
        </p:nvSpPr>
        <p:spPr bwMode="auto">
          <a:xfrm>
            <a:off x="1907704" y="2492896"/>
            <a:ext cx="4499992" cy="2123658"/>
          </a:xfrm>
          <a:prstGeom prst="rect">
            <a:avLst/>
          </a:prstGeom>
          <a:solidFill>
            <a:schemeClr val="bg1">
              <a:lumMod val="85000"/>
            </a:schemeClr>
          </a:solidFill>
          <a:ln w="9525">
            <a:noFill/>
            <a:miter lim="800000"/>
            <a:headEnd/>
            <a:tailEnd/>
          </a:ln>
        </p:spPr>
        <p:txBody>
          <a:bodyPr wrap="square">
            <a:spAutoFit/>
          </a:bodyPr>
          <a:lstStyle/>
          <a:p>
            <a:pPr algn="ctr"/>
            <a:r>
              <a:rPr lang="en-GB" sz="2800" dirty="0" smtClean="0">
                <a:solidFill>
                  <a:schemeClr val="bg1"/>
                </a:solidFill>
              </a:rPr>
              <a:t> </a:t>
            </a:r>
            <a:r>
              <a:rPr lang="en-GB" sz="4400" dirty="0" smtClean="0">
                <a:solidFill>
                  <a:srgbClr val="002060"/>
                </a:solidFill>
              </a:rPr>
              <a:t>... is crying out for copyright reform</a:t>
            </a:r>
            <a:endParaRPr lang="de-DE" sz="4400" b="1" dirty="0">
              <a:solidFill>
                <a:srgbClr val="00206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uppieren 5"/>
          <p:cNvGrpSpPr/>
          <p:nvPr/>
        </p:nvGrpSpPr>
        <p:grpSpPr>
          <a:xfrm>
            <a:off x="323528" y="836712"/>
            <a:ext cx="8172400" cy="5637436"/>
            <a:chOff x="288032" y="881336"/>
            <a:chExt cx="8172400" cy="5637436"/>
          </a:xfrm>
          <a:solidFill>
            <a:schemeClr val="bg1">
              <a:lumMod val="85000"/>
            </a:schemeClr>
          </a:solidFill>
        </p:grpSpPr>
        <p:pic>
          <p:nvPicPr>
            <p:cNvPr id="7" name="Picture 2"/>
            <p:cNvPicPr>
              <a:picLocks noChangeAspect="1" noChangeArrowheads="1"/>
            </p:cNvPicPr>
            <p:nvPr/>
          </p:nvPicPr>
          <p:blipFill>
            <a:blip r:embed="rId3" cstate="print"/>
            <a:srcRect/>
            <a:stretch>
              <a:fillRect/>
            </a:stretch>
          </p:blipFill>
          <p:spPr bwMode="auto">
            <a:xfrm>
              <a:off x="288032" y="881336"/>
              <a:ext cx="8172400" cy="5637436"/>
            </a:xfrm>
            <a:prstGeom prst="rect">
              <a:avLst/>
            </a:prstGeom>
            <a:grpFill/>
            <a:ln w="9525">
              <a:noFill/>
              <a:miter lim="800000"/>
              <a:headEnd/>
              <a:tailEnd/>
            </a:ln>
          </p:spPr>
        </p:pic>
        <p:sp>
          <p:nvSpPr>
            <p:cNvPr id="8" name="Textfeld 7"/>
            <p:cNvSpPr txBox="1"/>
            <p:nvPr/>
          </p:nvSpPr>
          <p:spPr>
            <a:xfrm>
              <a:off x="3779912" y="6021288"/>
              <a:ext cx="4608512" cy="307777"/>
            </a:xfrm>
            <a:prstGeom prst="rect">
              <a:avLst/>
            </a:prstGeom>
            <a:grpFill/>
          </p:spPr>
          <p:txBody>
            <a:bodyPr wrap="square" rtlCol="0">
              <a:spAutoFit/>
            </a:bodyPr>
            <a:lstStyle/>
            <a:p>
              <a:r>
                <a:rPr lang="en-US" sz="1400" dirty="0" smtClean="0"/>
                <a:t>http://commentneelie.eu/speech.php?sp=SPEECH/14/528</a:t>
              </a:r>
              <a:endParaRPr lang="en-US" sz="1400" dirty="0"/>
            </a:p>
          </p:txBody>
        </p:sp>
      </p:grpSp>
      <p:sp>
        <p:nvSpPr>
          <p:cNvPr id="4" name="Textfeld 13"/>
          <p:cNvSpPr txBox="1">
            <a:spLocks noChangeArrowheads="1"/>
          </p:cNvSpPr>
          <p:nvPr/>
        </p:nvSpPr>
        <p:spPr bwMode="auto">
          <a:xfrm>
            <a:off x="683568" y="764704"/>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en-GB" sz="2800" dirty="0" smtClean="0">
                <a:solidFill>
                  <a:srgbClr val="002060"/>
                </a:solidFill>
              </a:rPr>
              <a:t> ... is crying out for copyright reform</a:t>
            </a:r>
            <a:endParaRPr lang="de-DE" sz="2800" b="1" dirty="0">
              <a:solidFill>
                <a:srgbClr val="002060"/>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13"/>
          <p:cNvSpPr txBox="1">
            <a:spLocks noChangeArrowheads="1"/>
          </p:cNvSpPr>
          <p:nvPr/>
        </p:nvSpPr>
        <p:spPr bwMode="auto">
          <a:xfrm>
            <a:off x="755576" y="404664"/>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en-GB" sz="2800" dirty="0" smtClean="0">
                <a:solidFill>
                  <a:srgbClr val="002060"/>
                </a:solidFill>
              </a:rPr>
              <a:t> ... is crying out for copyright reform</a:t>
            </a:r>
            <a:endParaRPr lang="de-DE" sz="2800" b="1" dirty="0">
              <a:solidFill>
                <a:srgbClr val="002060"/>
              </a:solidFill>
              <a:latin typeface="Calibri" pitchFamily="34" charset="0"/>
              <a:cs typeface="Calibri" pitchFamily="34" charset="0"/>
            </a:endParaRPr>
          </a:p>
        </p:txBody>
      </p:sp>
      <p:sp>
        <p:nvSpPr>
          <p:cNvPr id="17" name="Textfeld 16"/>
          <p:cNvSpPr txBox="1"/>
          <p:nvPr/>
        </p:nvSpPr>
        <p:spPr>
          <a:xfrm>
            <a:off x="467544" y="1268760"/>
            <a:ext cx="8424936" cy="707886"/>
          </a:xfrm>
          <a:prstGeom prst="rect">
            <a:avLst/>
          </a:prstGeom>
          <a:noFill/>
        </p:spPr>
        <p:txBody>
          <a:bodyPr wrap="square" rtlCol="0">
            <a:spAutoFit/>
          </a:bodyPr>
          <a:lstStyle/>
          <a:p>
            <a:r>
              <a:rPr lang="en-GB" sz="2000" dirty="0" smtClean="0">
                <a:solidFill>
                  <a:srgbClr val="002060"/>
                </a:solidFill>
              </a:rPr>
              <a:t>“</a:t>
            </a:r>
            <a:r>
              <a:rPr lang="en-GB" sz="2000" b="1" dirty="0" smtClean="0">
                <a:solidFill>
                  <a:srgbClr val="002060"/>
                </a:solidFill>
              </a:rPr>
              <a:t>Transforming technology </a:t>
            </a:r>
            <a:r>
              <a:rPr lang="en-GB" sz="2000" dirty="0" smtClean="0">
                <a:solidFill>
                  <a:srgbClr val="002060"/>
                </a:solidFill>
              </a:rPr>
              <a:t>is changing how people use and re-use information. And disrupting a longstanding legal framework. “</a:t>
            </a:r>
            <a:endParaRPr lang="en-US" sz="2000" dirty="0">
              <a:solidFill>
                <a:srgbClr val="002060"/>
              </a:solidFill>
            </a:endParaRPr>
          </a:p>
        </p:txBody>
      </p:sp>
      <p:sp>
        <p:nvSpPr>
          <p:cNvPr id="19" name="Textfeld 18"/>
          <p:cNvSpPr txBox="1"/>
          <p:nvPr/>
        </p:nvSpPr>
        <p:spPr>
          <a:xfrm>
            <a:off x="467544" y="2126274"/>
            <a:ext cx="8424936" cy="707886"/>
          </a:xfrm>
          <a:prstGeom prst="rect">
            <a:avLst/>
          </a:prstGeom>
          <a:noFill/>
        </p:spPr>
        <p:txBody>
          <a:bodyPr wrap="square" rtlCol="0">
            <a:spAutoFit/>
          </a:bodyPr>
          <a:lstStyle/>
          <a:p>
            <a:r>
              <a:rPr lang="en-GB" sz="2000" dirty="0" smtClean="0">
                <a:solidFill>
                  <a:srgbClr val="002060"/>
                </a:solidFill>
              </a:rPr>
              <a:t>“</a:t>
            </a:r>
            <a:r>
              <a:rPr lang="en-IE" sz="2000" dirty="0" smtClean="0">
                <a:solidFill>
                  <a:srgbClr val="002060"/>
                </a:solidFill>
              </a:rPr>
              <a:t>Already today that framework seems dated — </a:t>
            </a:r>
            <a:r>
              <a:rPr lang="en-IE" sz="2000" b="1" dirty="0" smtClean="0">
                <a:solidFill>
                  <a:srgbClr val="002060"/>
                </a:solidFill>
              </a:rPr>
              <a:t>if not irrelevant</a:t>
            </a:r>
            <a:r>
              <a:rPr lang="en-IE" sz="2000" dirty="0" smtClean="0">
                <a:solidFill>
                  <a:srgbClr val="002060"/>
                </a:solidFill>
              </a:rPr>
              <a:t>. Every day that passes it becomes more so.</a:t>
            </a:r>
            <a:r>
              <a:rPr lang="en-GB" sz="2000" dirty="0" smtClean="0">
                <a:solidFill>
                  <a:srgbClr val="002060"/>
                </a:solidFill>
              </a:rPr>
              <a:t>. “</a:t>
            </a:r>
            <a:endParaRPr lang="en-US" sz="2000" dirty="0">
              <a:solidFill>
                <a:srgbClr val="002060"/>
              </a:solidFill>
            </a:endParaRPr>
          </a:p>
        </p:txBody>
      </p:sp>
      <p:sp>
        <p:nvSpPr>
          <p:cNvPr id="20" name="Textfeld 19"/>
          <p:cNvSpPr txBox="1"/>
          <p:nvPr/>
        </p:nvSpPr>
        <p:spPr>
          <a:xfrm>
            <a:off x="683568" y="3645024"/>
            <a:ext cx="7632848" cy="1323439"/>
          </a:xfrm>
          <a:prstGeom prst="rect">
            <a:avLst/>
          </a:prstGeom>
          <a:noFill/>
        </p:spPr>
        <p:txBody>
          <a:bodyPr wrap="square" rtlCol="0">
            <a:spAutoFit/>
          </a:bodyPr>
          <a:lstStyle/>
          <a:p>
            <a:pPr marL="360363" indent="-360363">
              <a:buFont typeface="Wingdings" pitchFamily="2" charset="2"/>
              <a:buChar char="Ø"/>
            </a:pPr>
            <a:r>
              <a:rPr lang="en-GB" sz="2000" dirty="0" smtClean="0">
                <a:solidFill>
                  <a:srgbClr val="002060"/>
                </a:solidFill>
              </a:rPr>
              <a:t>needs to </a:t>
            </a:r>
            <a:r>
              <a:rPr lang="en-GB" sz="2000" b="1" dirty="0" smtClean="0">
                <a:solidFill>
                  <a:srgbClr val="002060"/>
                </a:solidFill>
              </a:rPr>
              <a:t>promote creativity and innovation</a:t>
            </a:r>
            <a:r>
              <a:rPr lang="en-GB" sz="2000" dirty="0" smtClean="0">
                <a:solidFill>
                  <a:srgbClr val="002060"/>
                </a:solidFill>
              </a:rPr>
              <a:t>.  ... </a:t>
            </a:r>
          </a:p>
          <a:p>
            <a:pPr marL="360363" indent="-360363">
              <a:buFont typeface="Wingdings" pitchFamily="2" charset="2"/>
              <a:buChar char="Ø"/>
            </a:pPr>
            <a:r>
              <a:rPr lang="en-GB" sz="2000" dirty="0" smtClean="0">
                <a:solidFill>
                  <a:srgbClr val="002060"/>
                </a:solidFill>
              </a:rPr>
              <a:t>it must </a:t>
            </a:r>
            <a:r>
              <a:rPr lang="en-GB" sz="2000" b="1" dirty="0" smtClean="0">
                <a:solidFill>
                  <a:srgbClr val="002060"/>
                </a:solidFill>
              </a:rPr>
              <a:t>remunerate and reward creators.</a:t>
            </a:r>
            <a:r>
              <a:rPr lang="en-GB" sz="2000" dirty="0" smtClean="0">
                <a:solidFill>
                  <a:srgbClr val="002060"/>
                </a:solidFill>
              </a:rPr>
              <a:t> ... </a:t>
            </a:r>
          </a:p>
          <a:p>
            <a:pPr marL="360363" indent="-360363">
              <a:buFont typeface="Wingdings" pitchFamily="2" charset="2"/>
              <a:buChar char="Ø"/>
            </a:pPr>
            <a:r>
              <a:rPr lang="en-GB" sz="2000" dirty="0" err="1" smtClean="0">
                <a:solidFill>
                  <a:srgbClr val="002060"/>
                </a:solidFill>
              </a:rPr>
              <a:t>hould</a:t>
            </a:r>
            <a:r>
              <a:rPr lang="en-GB" sz="2000" dirty="0" smtClean="0">
                <a:solidFill>
                  <a:srgbClr val="002060"/>
                </a:solidFill>
              </a:rPr>
              <a:t> enable a digital </a:t>
            </a:r>
            <a:r>
              <a:rPr lang="en-GB" sz="2000" b="1" dirty="0" smtClean="0">
                <a:solidFill>
                  <a:srgbClr val="002060"/>
                </a:solidFill>
              </a:rPr>
              <a:t>single market</a:t>
            </a:r>
            <a:r>
              <a:rPr lang="en-GB" sz="2000" dirty="0" smtClean="0">
                <a:solidFill>
                  <a:srgbClr val="002060"/>
                </a:solidFill>
              </a:rPr>
              <a:t>.  ... </a:t>
            </a:r>
          </a:p>
          <a:p>
            <a:pPr marL="360363" indent="-360363">
              <a:buFont typeface="Wingdings" pitchFamily="2" charset="2"/>
              <a:buChar char="Ø"/>
            </a:pPr>
            <a:r>
              <a:rPr lang="en-GB" sz="2000" dirty="0" smtClean="0">
                <a:solidFill>
                  <a:srgbClr val="002060"/>
                </a:solidFill>
              </a:rPr>
              <a:t>the legal framework needs to take account of the </a:t>
            </a:r>
            <a:r>
              <a:rPr lang="en-GB" sz="2000" b="1" dirty="0" smtClean="0">
                <a:solidFill>
                  <a:srgbClr val="002060"/>
                </a:solidFill>
              </a:rPr>
              <a:t>needs of society</a:t>
            </a:r>
            <a:r>
              <a:rPr lang="en-GB" sz="2000" dirty="0" smtClean="0">
                <a:solidFill>
                  <a:srgbClr val="002060"/>
                </a:solidFill>
              </a:rPr>
              <a:t>. “</a:t>
            </a:r>
            <a:endParaRPr lang="en-US" sz="2000" dirty="0">
              <a:solidFill>
                <a:srgbClr val="002060"/>
              </a:solidFill>
            </a:endParaRPr>
          </a:p>
        </p:txBody>
      </p:sp>
      <p:sp>
        <p:nvSpPr>
          <p:cNvPr id="21" name="Textfeld 20"/>
          <p:cNvSpPr txBox="1"/>
          <p:nvPr/>
        </p:nvSpPr>
        <p:spPr>
          <a:xfrm>
            <a:off x="611560" y="6021288"/>
            <a:ext cx="4608512" cy="307777"/>
          </a:xfrm>
          <a:prstGeom prst="rect">
            <a:avLst/>
          </a:prstGeom>
          <a:noFill/>
        </p:spPr>
        <p:txBody>
          <a:bodyPr wrap="square" rtlCol="0">
            <a:spAutoFit/>
          </a:bodyPr>
          <a:lstStyle/>
          <a:p>
            <a:r>
              <a:rPr lang="en-US" sz="1400" dirty="0" smtClean="0">
                <a:solidFill>
                  <a:srgbClr val="002060"/>
                </a:solidFill>
              </a:rPr>
              <a:t>http://commentneelie.eu/speech.php?sp=SPEECH/14/528</a:t>
            </a:r>
            <a:endParaRPr lang="en-US" sz="14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13"/>
          <p:cNvSpPr txBox="1">
            <a:spLocks noChangeArrowheads="1"/>
          </p:cNvSpPr>
          <p:nvPr/>
        </p:nvSpPr>
        <p:spPr bwMode="auto">
          <a:xfrm>
            <a:off x="755576" y="404664"/>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en-GB" sz="2800" dirty="0" smtClean="0">
                <a:solidFill>
                  <a:srgbClr val="002060"/>
                </a:solidFill>
              </a:rPr>
              <a:t> ... is crying out for copyright reform</a:t>
            </a:r>
            <a:endParaRPr lang="de-DE" sz="2800" b="1" dirty="0">
              <a:solidFill>
                <a:srgbClr val="002060"/>
              </a:solidFill>
              <a:latin typeface="Calibri" pitchFamily="34" charset="0"/>
              <a:cs typeface="Calibri" pitchFamily="34" charset="0"/>
            </a:endParaRPr>
          </a:p>
        </p:txBody>
      </p:sp>
      <p:sp>
        <p:nvSpPr>
          <p:cNvPr id="21" name="Textfeld 20"/>
          <p:cNvSpPr txBox="1"/>
          <p:nvPr/>
        </p:nvSpPr>
        <p:spPr>
          <a:xfrm>
            <a:off x="611560" y="6021288"/>
            <a:ext cx="4608512" cy="307777"/>
          </a:xfrm>
          <a:prstGeom prst="rect">
            <a:avLst/>
          </a:prstGeom>
          <a:noFill/>
        </p:spPr>
        <p:txBody>
          <a:bodyPr wrap="square" rtlCol="0">
            <a:spAutoFit/>
          </a:bodyPr>
          <a:lstStyle/>
          <a:p>
            <a:r>
              <a:rPr lang="en-US" sz="1400" dirty="0" smtClean="0">
                <a:solidFill>
                  <a:srgbClr val="002060"/>
                </a:solidFill>
              </a:rPr>
              <a:t>http://commentneelie.eu/speech.php?sp=SPEECH/14/528</a:t>
            </a:r>
            <a:endParaRPr lang="en-US" sz="1400" dirty="0">
              <a:solidFill>
                <a:srgbClr val="002060"/>
              </a:solidFill>
            </a:endParaRPr>
          </a:p>
        </p:txBody>
      </p:sp>
      <p:sp>
        <p:nvSpPr>
          <p:cNvPr id="8" name="Textfeld 7"/>
          <p:cNvSpPr txBox="1"/>
          <p:nvPr/>
        </p:nvSpPr>
        <p:spPr>
          <a:xfrm>
            <a:off x="539552" y="1673513"/>
            <a:ext cx="8424936" cy="707886"/>
          </a:xfrm>
          <a:prstGeom prst="rect">
            <a:avLst/>
          </a:prstGeom>
          <a:noFill/>
        </p:spPr>
        <p:txBody>
          <a:bodyPr wrap="square" rtlCol="0">
            <a:spAutoFit/>
          </a:bodyPr>
          <a:lstStyle/>
          <a:p>
            <a:r>
              <a:rPr lang="en-GB" sz="2000" dirty="0" smtClean="0">
                <a:solidFill>
                  <a:srgbClr val="002060"/>
                </a:solidFill>
              </a:rPr>
              <a:t>“When teachers are afraid to share teaching materials online, how does that help our society? “</a:t>
            </a:r>
            <a:endParaRPr lang="en-US" sz="2000" dirty="0">
              <a:solidFill>
                <a:srgbClr val="002060"/>
              </a:solidFill>
            </a:endParaRPr>
          </a:p>
        </p:txBody>
      </p:sp>
      <p:sp>
        <p:nvSpPr>
          <p:cNvPr id="10" name="Textfeld 9"/>
          <p:cNvSpPr txBox="1"/>
          <p:nvPr/>
        </p:nvSpPr>
        <p:spPr>
          <a:xfrm>
            <a:off x="539552" y="1097449"/>
            <a:ext cx="8424936" cy="461665"/>
          </a:xfrm>
          <a:prstGeom prst="rect">
            <a:avLst/>
          </a:prstGeom>
          <a:noFill/>
        </p:spPr>
        <p:txBody>
          <a:bodyPr wrap="square" rtlCol="0">
            <a:spAutoFit/>
          </a:bodyPr>
          <a:lstStyle/>
          <a:p>
            <a:r>
              <a:rPr lang="en-GB" sz="2400" b="1" dirty="0" err="1" smtClean="0">
                <a:solidFill>
                  <a:srgbClr val="002060"/>
                </a:solidFill>
              </a:rPr>
              <a:t>Neelie</a:t>
            </a:r>
            <a:r>
              <a:rPr lang="en-GB" sz="2400" b="1" dirty="0" smtClean="0">
                <a:solidFill>
                  <a:srgbClr val="002060"/>
                </a:solidFill>
              </a:rPr>
              <a:t> </a:t>
            </a:r>
            <a:r>
              <a:rPr lang="en-GB" sz="2400" b="1" dirty="0" err="1" smtClean="0">
                <a:solidFill>
                  <a:srgbClr val="002060"/>
                </a:solidFill>
              </a:rPr>
              <a:t>KROES</a:t>
            </a:r>
            <a:r>
              <a:rPr lang="en-GB" sz="2400" b="1" dirty="0" smtClean="0">
                <a:solidFill>
                  <a:srgbClr val="002060"/>
                </a:solidFill>
              </a:rPr>
              <a:t> (some questions) </a:t>
            </a:r>
            <a:endParaRPr lang="en-US" sz="2400" b="1" dirty="0">
              <a:solidFill>
                <a:srgbClr val="002060"/>
              </a:solidFill>
            </a:endParaRPr>
          </a:p>
        </p:txBody>
      </p:sp>
      <p:sp>
        <p:nvSpPr>
          <p:cNvPr id="11" name="Textfeld 10"/>
          <p:cNvSpPr txBox="1"/>
          <p:nvPr/>
        </p:nvSpPr>
        <p:spPr>
          <a:xfrm>
            <a:off x="539552" y="2563741"/>
            <a:ext cx="8424936" cy="1015663"/>
          </a:xfrm>
          <a:prstGeom prst="rect">
            <a:avLst/>
          </a:prstGeom>
          <a:noFill/>
        </p:spPr>
        <p:txBody>
          <a:bodyPr wrap="square" rtlCol="0">
            <a:spAutoFit/>
          </a:bodyPr>
          <a:lstStyle/>
          <a:p>
            <a:r>
              <a:rPr lang="en-GB" sz="2000" dirty="0" smtClean="0">
                <a:solidFill>
                  <a:srgbClr val="002060"/>
                </a:solidFill>
              </a:rPr>
              <a:t>“When museums have to take out insurance specifically against the risk of copyright lawsuits, because it's too complex and costly to figure out – how does that help promote European heritage? “</a:t>
            </a:r>
            <a:endParaRPr lang="en-US" sz="2000" dirty="0">
              <a:solidFill>
                <a:srgbClr val="002060"/>
              </a:solidFill>
            </a:endParaRPr>
          </a:p>
        </p:txBody>
      </p:sp>
      <p:sp>
        <p:nvSpPr>
          <p:cNvPr id="12" name="Textfeld 11"/>
          <p:cNvSpPr txBox="1"/>
          <p:nvPr/>
        </p:nvSpPr>
        <p:spPr>
          <a:xfrm>
            <a:off x="539552" y="3761745"/>
            <a:ext cx="8424936" cy="1323439"/>
          </a:xfrm>
          <a:prstGeom prst="rect">
            <a:avLst/>
          </a:prstGeom>
          <a:noFill/>
        </p:spPr>
        <p:txBody>
          <a:bodyPr wrap="square" rtlCol="0">
            <a:spAutoFit/>
          </a:bodyPr>
          <a:lstStyle/>
          <a:p>
            <a:r>
              <a:rPr lang="en-GB" sz="2000" dirty="0" smtClean="0">
                <a:solidFill>
                  <a:srgbClr val="002060"/>
                </a:solidFill>
              </a:rPr>
              <a:t>“</a:t>
            </a:r>
            <a:r>
              <a:rPr lang="en-IE" sz="2000" dirty="0" smtClean="0">
                <a:solidFill>
                  <a:srgbClr val="002060"/>
                </a:solidFill>
              </a:rPr>
              <a:t>When European scientists have to abandon text or data mining because they can't afford the legal fees – how does that help innovation and scientific progress? And by the way that restriction is costing our economy tens of billions of </a:t>
            </a:r>
            <a:r>
              <a:rPr lang="en-IE" sz="2000" dirty="0" err="1" smtClean="0">
                <a:solidFill>
                  <a:srgbClr val="002060"/>
                </a:solidFill>
              </a:rPr>
              <a:t>euros</a:t>
            </a:r>
            <a:r>
              <a:rPr lang="en-IE" sz="2000" dirty="0" smtClean="0">
                <a:solidFill>
                  <a:srgbClr val="002060"/>
                </a:solidFill>
              </a:rPr>
              <a:t>. </a:t>
            </a:r>
            <a:r>
              <a:rPr lang="en-GB" sz="2000" dirty="0" smtClean="0">
                <a:solidFill>
                  <a:srgbClr val="002060"/>
                </a:solidFill>
              </a:rPr>
              <a:t>“</a:t>
            </a:r>
            <a:endParaRPr lang="en-US" sz="20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Textfeld 16"/>
          <p:cNvSpPr txBox="1">
            <a:spLocks noChangeArrowheads="1"/>
          </p:cNvSpPr>
          <p:nvPr/>
        </p:nvSpPr>
        <p:spPr bwMode="auto">
          <a:xfrm>
            <a:off x="683568" y="476672"/>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de-DE" sz="2800" b="1" dirty="0" smtClean="0">
                <a:solidFill>
                  <a:srgbClr val="002060"/>
                </a:solidFill>
                <a:latin typeface="+mn-lt"/>
                <a:cs typeface="Calibri" pitchFamily="34" charset="0"/>
              </a:rPr>
              <a:t>Konsequenzen</a:t>
            </a:r>
            <a:endParaRPr lang="de-DE" sz="2800" b="1" dirty="0">
              <a:solidFill>
                <a:srgbClr val="002060"/>
              </a:solidFill>
              <a:latin typeface="+mn-lt"/>
              <a:cs typeface="Calibri" pitchFamily="34" charset="0"/>
            </a:endParaRPr>
          </a:p>
        </p:txBody>
      </p:sp>
      <p:sp>
        <p:nvSpPr>
          <p:cNvPr id="18" name="Textfeld 17"/>
          <p:cNvSpPr txBox="1"/>
          <p:nvPr/>
        </p:nvSpPr>
        <p:spPr>
          <a:xfrm>
            <a:off x="683568" y="1052736"/>
            <a:ext cx="7920880" cy="1015663"/>
          </a:xfrm>
          <a:prstGeom prst="rect">
            <a:avLst/>
          </a:prstGeom>
          <a:noFill/>
        </p:spPr>
        <p:txBody>
          <a:bodyPr wrap="square" rtlCol="0">
            <a:spAutoFit/>
          </a:bodyPr>
          <a:lstStyle/>
          <a:p>
            <a:r>
              <a:rPr lang="en-US" sz="2000" dirty="0" smtClean="0">
                <a:solidFill>
                  <a:srgbClr val="002060"/>
                </a:solidFill>
                <a:latin typeface="+mn-lt"/>
              </a:rPr>
              <a:t>Die </a:t>
            </a:r>
            <a:r>
              <a:rPr lang="en-US" sz="2000" dirty="0" err="1" smtClean="0">
                <a:solidFill>
                  <a:srgbClr val="002060"/>
                </a:solidFill>
                <a:latin typeface="+mn-lt"/>
              </a:rPr>
              <a:t>Konflikte</a:t>
            </a:r>
            <a:r>
              <a:rPr lang="en-US" sz="2000" dirty="0" smtClean="0">
                <a:solidFill>
                  <a:srgbClr val="002060"/>
                </a:solidFill>
                <a:latin typeface="+mn-lt"/>
              </a:rPr>
              <a:t> </a:t>
            </a:r>
            <a:r>
              <a:rPr lang="en-US" sz="2000" dirty="0" err="1" smtClean="0">
                <a:solidFill>
                  <a:srgbClr val="002060"/>
                </a:solidFill>
                <a:latin typeface="+mn-lt"/>
              </a:rPr>
              <a:t>zwischen</a:t>
            </a:r>
            <a:r>
              <a:rPr lang="en-US" sz="2000" dirty="0" smtClean="0">
                <a:solidFill>
                  <a:srgbClr val="002060"/>
                </a:solidFill>
                <a:latin typeface="+mn-lt"/>
              </a:rPr>
              <a:t> </a:t>
            </a:r>
            <a:r>
              <a:rPr lang="en-US" sz="2000" dirty="0" err="1" smtClean="0">
                <a:solidFill>
                  <a:srgbClr val="002060"/>
                </a:solidFill>
                <a:latin typeface="+mn-lt"/>
              </a:rPr>
              <a:t>Informationsethik</a:t>
            </a:r>
            <a:r>
              <a:rPr lang="en-US" sz="2000" dirty="0" smtClean="0">
                <a:solidFill>
                  <a:srgbClr val="002060"/>
                </a:solidFill>
                <a:latin typeface="+mn-lt"/>
              </a:rPr>
              <a:t> und die </a:t>
            </a:r>
            <a:r>
              <a:rPr lang="en-US" sz="2000" dirty="0" err="1" smtClean="0">
                <a:solidFill>
                  <a:srgbClr val="002060"/>
                </a:solidFill>
                <a:latin typeface="+mn-lt"/>
              </a:rPr>
              <a:t>Regulierungsinstanz</a:t>
            </a:r>
            <a:r>
              <a:rPr lang="en-US" sz="2000" dirty="0" smtClean="0">
                <a:solidFill>
                  <a:srgbClr val="002060"/>
                </a:solidFill>
                <a:latin typeface="+mn-lt"/>
              </a:rPr>
              <a:t> </a:t>
            </a:r>
            <a:r>
              <a:rPr lang="en-US" sz="2000" dirty="0" err="1" smtClean="0">
                <a:solidFill>
                  <a:srgbClr val="002060"/>
                </a:solidFill>
                <a:latin typeface="+mn-lt"/>
              </a:rPr>
              <a:t>Urheberrecht</a:t>
            </a:r>
            <a:r>
              <a:rPr lang="en-US" sz="2000" dirty="0" smtClean="0">
                <a:solidFill>
                  <a:srgbClr val="002060"/>
                </a:solidFill>
                <a:latin typeface="+mn-lt"/>
              </a:rPr>
              <a:t> </a:t>
            </a:r>
            <a:r>
              <a:rPr lang="en-US" sz="2000" dirty="0" err="1" smtClean="0">
                <a:solidFill>
                  <a:srgbClr val="002060"/>
                </a:solidFill>
                <a:latin typeface="+mn-lt"/>
              </a:rPr>
              <a:t>können</a:t>
            </a:r>
            <a:r>
              <a:rPr lang="en-US" sz="2000" dirty="0" smtClean="0">
                <a:solidFill>
                  <a:srgbClr val="002060"/>
                </a:solidFill>
                <a:latin typeface="+mn-lt"/>
              </a:rPr>
              <a:t> </a:t>
            </a:r>
            <a:r>
              <a:rPr lang="en-US" sz="2000" dirty="0" err="1" smtClean="0">
                <a:solidFill>
                  <a:srgbClr val="002060"/>
                </a:solidFill>
                <a:latin typeface="+mn-lt"/>
              </a:rPr>
              <a:t>nicht</a:t>
            </a:r>
            <a:r>
              <a:rPr lang="en-US" sz="2000" dirty="0" smtClean="0">
                <a:solidFill>
                  <a:srgbClr val="002060"/>
                </a:solidFill>
                <a:latin typeface="+mn-lt"/>
              </a:rPr>
              <a:t> </a:t>
            </a:r>
            <a:r>
              <a:rPr lang="en-US" sz="2000" dirty="0" err="1" smtClean="0">
                <a:solidFill>
                  <a:srgbClr val="002060"/>
                </a:solidFill>
                <a:latin typeface="+mn-lt"/>
              </a:rPr>
              <a:t>durch</a:t>
            </a:r>
            <a:r>
              <a:rPr lang="en-US" sz="2000" dirty="0" smtClean="0">
                <a:solidFill>
                  <a:srgbClr val="002060"/>
                </a:solidFill>
                <a:latin typeface="+mn-lt"/>
              </a:rPr>
              <a:t> </a:t>
            </a:r>
            <a:r>
              <a:rPr lang="en-US" sz="2000" dirty="0" err="1" smtClean="0">
                <a:solidFill>
                  <a:srgbClr val="002060"/>
                </a:solidFill>
                <a:latin typeface="+mn-lt"/>
              </a:rPr>
              <a:t>kleinteiliges</a:t>
            </a:r>
            <a:r>
              <a:rPr lang="en-US" sz="2000" dirty="0" smtClean="0">
                <a:solidFill>
                  <a:srgbClr val="002060"/>
                </a:solidFill>
                <a:latin typeface="+mn-lt"/>
              </a:rPr>
              <a:t> </a:t>
            </a:r>
            <a:r>
              <a:rPr lang="en-US" sz="2000" dirty="0" err="1" smtClean="0">
                <a:solidFill>
                  <a:srgbClr val="002060"/>
                </a:solidFill>
                <a:latin typeface="+mn-lt"/>
              </a:rPr>
              <a:t>Herumbasteln</a:t>
            </a:r>
            <a:r>
              <a:rPr lang="en-US" sz="2000" dirty="0" smtClean="0">
                <a:solidFill>
                  <a:srgbClr val="002060"/>
                </a:solidFill>
                <a:latin typeface="+mn-lt"/>
              </a:rPr>
              <a:t> an </a:t>
            </a:r>
            <a:r>
              <a:rPr lang="en-US" sz="2000" dirty="0" err="1" smtClean="0">
                <a:solidFill>
                  <a:srgbClr val="002060"/>
                </a:solidFill>
                <a:latin typeface="+mn-lt"/>
              </a:rPr>
              <a:t>bestehenden</a:t>
            </a:r>
            <a:r>
              <a:rPr lang="en-US" sz="2000" dirty="0" smtClean="0">
                <a:solidFill>
                  <a:srgbClr val="002060"/>
                </a:solidFill>
                <a:latin typeface="+mn-lt"/>
              </a:rPr>
              <a:t> </a:t>
            </a:r>
            <a:r>
              <a:rPr lang="en-US" sz="2000" dirty="0" err="1" smtClean="0">
                <a:solidFill>
                  <a:srgbClr val="002060"/>
                </a:solidFill>
                <a:latin typeface="+mn-lt"/>
              </a:rPr>
              <a:t>Schrankenregelungen</a:t>
            </a:r>
            <a:r>
              <a:rPr lang="en-US" sz="2000" dirty="0" smtClean="0">
                <a:solidFill>
                  <a:srgbClr val="002060"/>
                </a:solidFill>
                <a:latin typeface="+mn-lt"/>
              </a:rPr>
              <a:t> </a:t>
            </a:r>
            <a:r>
              <a:rPr lang="en-US" sz="2000" dirty="0" err="1" smtClean="0">
                <a:solidFill>
                  <a:srgbClr val="002060"/>
                </a:solidFill>
                <a:latin typeface="+mn-lt"/>
              </a:rPr>
              <a:t>gelöst</a:t>
            </a:r>
            <a:r>
              <a:rPr lang="en-US" sz="2000" dirty="0" smtClean="0">
                <a:solidFill>
                  <a:srgbClr val="002060"/>
                </a:solidFill>
                <a:latin typeface="+mn-lt"/>
              </a:rPr>
              <a:t> </a:t>
            </a:r>
            <a:r>
              <a:rPr lang="en-US" sz="2000" dirty="0" err="1" smtClean="0">
                <a:solidFill>
                  <a:srgbClr val="002060"/>
                </a:solidFill>
                <a:latin typeface="+mn-lt"/>
              </a:rPr>
              <a:t>werden</a:t>
            </a:r>
            <a:r>
              <a:rPr lang="en-US" sz="2000" dirty="0" smtClean="0">
                <a:solidFill>
                  <a:srgbClr val="002060"/>
                </a:solidFill>
                <a:latin typeface="+mn-lt"/>
              </a:rPr>
              <a:t>.</a:t>
            </a:r>
            <a:endParaRPr lang="en-US" sz="2000" b="1" dirty="0">
              <a:solidFill>
                <a:srgbClr val="002060"/>
              </a:solidFill>
              <a:latin typeface="+mn-lt"/>
            </a:endParaRPr>
          </a:p>
        </p:txBody>
      </p:sp>
      <p:sp>
        <p:nvSpPr>
          <p:cNvPr id="22" name="Textfeld 21"/>
          <p:cNvSpPr txBox="1"/>
          <p:nvPr/>
        </p:nvSpPr>
        <p:spPr>
          <a:xfrm>
            <a:off x="683568" y="2970821"/>
            <a:ext cx="6984776" cy="707886"/>
          </a:xfrm>
          <a:prstGeom prst="rect">
            <a:avLst/>
          </a:prstGeom>
          <a:noFill/>
        </p:spPr>
        <p:txBody>
          <a:bodyPr wrap="square" rtlCol="0">
            <a:spAutoFit/>
          </a:bodyPr>
          <a:lstStyle/>
          <a:p>
            <a:r>
              <a:rPr lang="en-US" sz="2000" b="1" dirty="0" err="1" smtClean="0">
                <a:solidFill>
                  <a:srgbClr val="002060"/>
                </a:solidFill>
                <a:latin typeface="+mn-lt"/>
              </a:rPr>
              <a:t>Erforderlich</a:t>
            </a:r>
            <a:r>
              <a:rPr lang="en-US" sz="2000" b="1" dirty="0" smtClean="0">
                <a:solidFill>
                  <a:srgbClr val="002060"/>
                </a:solidFill>
                <a:latin typeface="+mn-lt"/>
              </a:rPr>
              <a:t> </a:t>
            </a:r>
            <a:r>
              <a:rPr lang="en-US" sz="2000" b="1" dirty="0" err="1" smtClean="0">
                <a:solidFill>
                  <a:srgbClr val="002060"/>
                </a:solidFill>
                <a:latin typeface="+mn-lt"/>
              </a:rPr>
              <a:t>ist</a:t>
            </a:r>
            <a:r>
              <a:rPr lang="en-US" sz="2000" b="1" dirty="0" smtClean="0">
                <a:solidFill>
                  <a:srgbClr val="002060"/>
                </a:solidFill>
                <a:latin typeface="+mn-lt"/>
              </a:rPr>
              <a:t> </a:t>
            </a:r>
            <a:r>
              <a:rPr lang="en-US" sz="2000" b="1" dirty="0" err="1" smtClean="0">
                <a:solidFill>
                  <a:srgbClr val="002060"/>
                </a:solidFill>
                <a:latin typeface="+mn-lt"/>
              </a:rPr>
              <a:t>eine</a:t>
            </a:r>
            <a:r>
              <a:rPr lang="en-US" sz="2000" b="1" dirty="0" smtClean="0">
                <a:solidFill>
                  <a:srgbClr val="002060"/>
                </a:solidFill>
                <a:latin typeface="+mn-lt"/>
              </a:rPr>
              <a:t> Reform </a:t>
            </a:r>
            <a:r>
              <a:rPr lang="en-US" sz="2000" b="1" dirty="0" err="1" smtClean="0">
                <a:solidFill>
                  <a:srgbClr val="002060"/>
                </a:solidFill>
                <a:latin typeface="+mn-lt"/>
              </a:rPr>
              <a:t>im</a:t>
            </a:r>
            <a:r>
              <a:rPr lang="en-US" sz="2000" b="1" dirty="0" smtClean="0">
                <a:solidFill>
                  <a:srgbClr val="002060"/>
                </a:solidFill>
                <a:latin typeface="+mn-lt"/>
              </a:rPr>
              <a:t> </a:t>
            </a:r>
            <a:r>
              <a:rPr lang="en-US" sz="2000" b="1" dirty="0" err="1" smtClean="0">
                <a:solidFill>
                  <a:srgbClr val="002060"/>
                </a:solidFill>
                <a:latin typeface="+mn-lt"/>
              </a:rPr>
              <a:t>Wissenschaftsurheberrecht</a:t>
            </a:r>
            <a:r>
              <a:rPr lang="en-US" sz="2000" b="1" dirty="0" smtClean="0">
                <a:solidFill>
                  <a:srgbClr val="002060"/>
                </a:solidFill>
                <a:latin typeface="+mn-lt"/>
              </a:rPr>
              <a:t> </a:t>
            </a:r>
            <a:r>
              <a:rPr lang="en-US" sz="2000" b="1" dirty="0" err="1" smtClean="0">
                <a:solidFill>
                  <a:srgbClr val="002060"/>
                </a:solidFill>
                <a:latin typeface="+mn-lt"/>
              </a:rPr>
              <a:t>durch</a:t>
            </a:r>
            <a:r>
              <a:rPr lang="en-US" sz="2000" b="1" dirty="0" smtClean="0">
                <a:solidFill>
                  <a:srgbClr val="002060"/>
                </a:solidFill>
                <a:latin typeface="+mn-lt"/>
              </a:rPr>
              <a:t> </a:t>
            </a:r>
            <a:r>
              <a:rPr lang="en-US" sz="2000" b="1" dirty="0" err="1" smtClean="0">
                <a:solidFill>
                  <a:srgbClr val="002060"/>
                </a:solidFill>
                <a:latin typeface="+mn-lt"/>
              </a:rPr>
              <a:t>ein</a:t>
            </a:r>
            <a:r>
              <a:rPr lang="en-US" sz="2000" b="1" dirty="0" smtClean="0">
                <a:solidFill>
                  <a:srgbClr val="002060"/>
                </a:solidFill>
                <a:latin typeface="+mn-lt"/>
              </a:rPr>
              <a:t> </a:t>
            </a:r>
            <a:r>
              <a:rPr lang="en-US" sz="2000" b="1" dirty="0" err="1" smtClean="0">
                <a:solidFill>
                  <a:srgbClr val="002060"/>
                </a:solidFill>
                <a:latin typeface="+mn-lt"/>
              </a:rPr>
              <a:t>umfassende</a:t>
            </a:r>
            <a:r>
              <a:rPr lang="en-US" sz="2000" b="1" dirty="0" smtClean="0">
                <a:solidFill>
                  <a:srgbClr val="002060"/>
                </a:solidFill>
                <a:latin typeface="+mn-lt"/>
              </a:rPr>
              <a:t> </a:t>
            </a:r>
            <a:r>
              <a:rPr lang="en-US" sz="2000" b="1" dirty="0" err="1" smtClean="0">
                <a:solidFill>
                  <a:srgbClr val="002060"/>
                </a:solidFill>
                <a:latin typeface="+mn-lt"/>
              </a:rPr>
              <a:t>Bildungs</a:t>
            </a:r>
            <a:r>
              <a:rPr lang="en-US" sz="2000" b="1" dirty="0" smtClean="0">
                <a:solidFill>
                  <a:srgbClr val="002060"/>
                </a:solidFill>
                <a:latin typeface="+mn-lt"/>
              </a:rPr>
              <a:t>- und </a:t>
            </a:r>
            <a:r>
              <a:rPr lang="en-US" sz="2000" b="1" dirty="0" err="1" smtClean="0">
                <a:solidFill>
                  <a:srgbClr val="002060"/>
                </a:solidFill>
                <a:latin typeface="+mn-lt"/>
              </a:rPr>
              <a:t>Wissenschaftsklausel</a:t>
            </a:r>
            <a:endParaRPr lang="en-US" sz="2000" dirty="0">
              <a:solidFill>
                <a:srgbClr val="002060"/>
              </a:solidFill>
              <a:latin typeface="+mn-lt"/>
            </a:endParaRPr>
          </a:p>
        </p:txBody>
      </p:sp>
      <p:sp>
        <p:nvSpPr>
          <p:cNvPr id="26" name="Textfeld 25"/>
          <p:cNvSpPr txBox="1"/>
          <p:nvPr/>
        </p:nvSpPr>
        <p:spPr>
          <a:xfrm>
            <a:off x="683568" y="4581128"/>
            <a:ext cx="7488832" cy="707886"/>
          </a:xfrm>
          <a:prstGeom prst="rect">
            <a:avLst/>
          </a:prstGeom>
          <a:noFill/>
        </p:spPr>
        <p:txBody>
          <a:bodyPr wrap="square" rtlCol="0">
            <a:spAutoFit/>
          </a:bodyPr>
          <a:lstStyle/>
          <a:p>
            <a:r>
              <a:rPr lang="en-US" sz="2000" dirty="0" smtClean="0">
                <a:solidFill>
                  <a:srgbClr val="002060"/>
                </a:solidFill>
                <a:latin typeface="+mn-lt"/>
              </a:rPr>
              <a:t>Dies </a:t>
            </a:r>
            <a:r>
              <a:rPr lang="en-US" sz="2000" dirty="0" err="1" smtClean="0">
                <a:solidFill>
                  <a:srgbClr val="002060"/>
                </a:solidFill>
                <a:latin typeface="+mn-lt"/>
              </a:rPr>
              <a:t>ist</a:t>
            </a:r>
            <a:r>
              <a:rPr lang="en-US" sz="2000" dirty="0" smtClean="0">
                <a:solidFill>
                  <a:srgbClr val="002060"/>
                </a:solidFill>
                <a:latin typeface="+mn-lt"/>
              </a:rPr>
              <a:t> </a:t>
            </a:r>
            <a:r>
              <a:rPr lang="en-US" sz="2000" dirty="0" err="1" smtClean="0">
                <a:solidFill>
                  <a:srgbClr val="002060"/>
                </a:solidFill>
                <a:latin typeface="+mn-lt"/>
              </a:rPr>
              <a:t>als</a:t>
            </a:r>
            <a:r>
              <a:rPr lang="en-US" sz="2000" dirty="0" smtClean="0">
                <a:solidFill>
                  <a:srgbClr val="002060"/>
                </a:solidFill>
                <a:latin typeface="+mn-lt"/>
              </a:rPr>
              <a:t> </a:t>
            </a:r>
            <a:r>
              <a:rPr lang="en-US" sz="2000" dirty="0" err="1" smtClean="0">
                <a:solidFill>
                  <a:srgbClr val="002060"/>
                </a:solidFill>
                <a:latin typeface="+mn-lt"/>
              </a:rPr>
              <a:t>zu</a:t>
            </a:r>
            <a:r>
              <a:rPr lang="en-US" sz="2000" dirty="0" smtClean="0">
                <a:solidFill>
                  <a:srgbClr val="002060"/>
                </a:solidFill>
                <a:latin typeface="+mn-lt"/>
              </a:rPr>
              <a:t> </a:t>
            </a:r>
            <a:r>
              <a:rPr lang="en-US" sz="2000" dirty="0" err="1" smtClean="0">
                <a:solidFill>
                  <a:srgbClr val="002060"/>
                </a:solidFill>
                <a:latin typeface="+mn-lt"/>
              </a:rPr>
              <a:t>realisierendes</a:t>
            </a:r>
            <a:r>
              <a:rPr lang="en-US" sz="2000" dirty="0" smtClean="0">
                <a:solidFill>
                  <a:srgbClr val="002060"/>
                </a:solidFill>
                <a:latin typeface="+mn-lt"/>
              </a:rPr>
              <a:t> </a:t>
            </a:r>
            <a:r>
              <a:rPr lang="en-US" sz="2000" dirty="0" err="1" smtClean="0">
                <a:solidFill>
                  <a:srgbClr val="002060"/>
                </a:solidFill>
                <a:latin typeface="+mn-lt"/>
              </a:rPr>
              <a:t>Ziel</a:t>
            </a:r>
            <a:r>
              <a:rPr lang="en-US" sz="2000" dirty="0" smtClean="0">
                <a:solidFill>
                  <a:srgbClr val="002060"/>
                </a:solidFill>
                <a:latin typeface="+mn-lt"/>
              </a:rPr>
              <a:t> in </a:t>
            </a:r>
            <a:r>
              <a:rPr lang="en-US" sz="2000" dirty="0" err="1" smtClean="0">
                <a:solidFill>
                  <a:srgbClr val="002060"/>
                </a:solidFill>
                <a:latin typeface="+mn-lt"/>
              </a:rPr>
              <a:t>der</a:t>
            </a:r>
            <a:r>
              <a:rPr lang="en-US" sz="2000" dirty="0" smtClean="0">
                <a:solidFill>
                  <a:srgbClr val="002060"/>
                </a:solidFill>
                <a:latin typeface="+mn-lt"/>
              </a:rPr>
              <a:t> </a:t>
            </a:r>
            <a:r>
              <a:rPr lang="en-US" sz="2000" dirty="0" err="1" smtClean="0">
                <a:solidFill>
                  <a:srgbClr val="002060"/>
                </a:solidFill>
                <a:latin typeface="+mn-lt"/>
              </a:rPr>
              <a:t>Koalitionsvereinbarung</a:t>
            </a:r>
            <a:r>
              <a:rPr lang="en-US" sz="2000" dirty="0" smtClean="0">
                <a:solidFill>
                  <a:srgbClr val="002060"/>
                </a:solidFill>
                <a:latin typeface="+mn-lt"/>
              </a:rPr>
              <a:t> </a:t>
            </a:r>
            <a:r>
              <a:rPr lang="en-US" sz="2000" dirty="0" err="1" smtClean="0">
                <a:solidFill>
                  <a:srgbClr val="002060"/>
                </a:solidFill>
                <a:latin typeface="+mn-lt"/>
              </a:rPr>
              <a:t>der</a:t>
            </a:r>
            <a:r>
              <a:rPr lang="en-US" sz="2000" dirty="0" smtClean="0">
                <a:solidFill>
                  <a:srgbClr val="002060"/>
                </a:solidFill>
                <a:latin typeface="+mn-lt"/>
              </a:rPr>
              <a:t> </a:t>
            </a:r>
            <a:r>
              <a:rPr lang="en-US" sz="2000" dirty="0" err="1" smtClean="0">
                <a:solidFill>
                  <a:srgbClr val="002060"/>
                </a:solidFill>
                <a:latin typeface="+mn-lt"/>
              </a:rPr>
              <a:t>jetzigen</a:t>
            </a:r>
            <a:r>
              <a:rPr lang="en-US" sz="2000" dirty="0" smtClean="0">
                <a:solidFill>
                  <a:srgbClr val="002060"/>
                </a:solidFill>
                <a:latin typeface="+mn-lt"/>
              </a:rPr>
              <a:t> </a:t>
            </a:r>
            <a:r>
              <a:rPr lang="en-US" sz="2000" dirty="0" err="1" smtClean="0">
                <a:solidFill>
                  <a:srgbClr val="002060"/>
                </a:solidFill>
                <a:latin typeface="+mn-lt"/>
              </a:rPr>
              <a:t>Bundesrgierung</a:t>
            </a:r>
            <a:r>
              <a:rPr lang="en-US" sz="2000" dirty="0" smtClean="0">
                <a:solidFill>
                  <a:srgbClr val="002060"/>
                </a:solidFill>
                <a:latin typeface="+mn-lt"/>
              </a:rPr>
              <a:t> </a:t>
            </a:r>
            <a:r>
              <a:rPr lang="en-US" sz="2000" dirty="0" err="1" smtClean="0">
                <a:solidFill>
                  <a:srgbClr val="002060"/>
                </a:solidFill>
                <a:latin typeface="+mn-lt"/>
              </a:rPr>
              <a:t>festgeschrieben</a:t>
            </a:r>
            <a:r>
              <a:rPr lang="en-US" sz="2000" dirty="0" smtClean="0">
                <a:solidFill>
                  <a:srgbClr val="002060"/>
                </a:solidFill>
                <a:latin typeface="+mn-lt"/>
              </a:rPr>
              <a:t>.</a:t>
            </a:r>
            <a:endParaRPr lang="en-US" sz="2000" b="1"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Textfeld 16"/>
          <p:cNvSpPr txBox="1">
            <a:spLocks noChangeArrowheads="1"/>
          </p:cNvSpPr>
          <p:nvPr/>
        </p:nvSpPr>
        <p:spPr bwMode="auto">
          <a:xfrm>
            <a:off x="683568" y="476672"/>
            <a:ext cx="7668344" cy="369332"/>
          </a:xfrm>
          <a:prstGeom prst="rect">
            <a:avLst/>
          </a:prstGeom>
          <a:solidFill>
            <a:schemeClr val="bg1">
              <a:lumMod val="85000"/>
            </a:schemeClr>
          </a:solidFill>
          <a:ln w="9525">
            <a:noFill/>
            <a:miter lim="800000"/>
            <a:headEnd/>
            <a:tailEnd/>
          </a:ln>
        </p:spPr>
        <p:txBody>
          <a:bodyPr wrap="square">
            <a:spAutoFit/>
          </a:bodyPr>
          <a:lstStyle/>
          <a:p>
            <a:pPr algn="ctr"/>
            <a:r>
              <a:rPr lang="de-DE" b="1" dirty="0" smtClean="0">
                <a:solidFill>
                  <a:srgbClr val="002060"/>
                </a:solidFill>
                <a:latin typeface="+mn-lt"/>
                <a:cs typeface="Calibri" pitchFamily="34" charset="0"/>
              </a:rPr>
              <a:t>Konsequenzen</a:t>
            </a:r>
            <a:endParaRPr lang="de-DE" b="1" dirty="0">
              <a:solidFill>
                <a:srgbClr val="002060"/>
              </a:solidFill>
              <a:latin typeface="+mn-lt"/>
              <a:cs typeface="Calibri" pitchFamily="34" charset="0"/>
            </a:endParaRPr>
          </a:p>
        </p:txBody>
      </p:sp>
      <p:sp>
        <p:nvSpPr>
          <p:cNvPr id="22" name="Textfeld 21"/>
          <p:cNvSpPr txBox="1"/>
          <p:nvPr/>
        </p:nvSpPr>
        <p:spPr>
          <a:xfrm>
            <a:off x="683568" y="1052736"/>
            <a:ext cx="6984776" cy="646331"/>
          </a:xfrm>
          <a:prstGeom prst="rect">
            <a:avLst/>
          </a:prstGeom>
          <a:noFill/>
        </p:spPr>
        <p:txBody>
          <a:bodyPr wrap="square" rtlCol="0">
            <a:spAutoFit/>
          </a:bodyPr>
          <a:lstStyle/>
          <a:p>
            <a:r>
              <a:rPr lang="en-US" b="1" dirty="0" err="1" smtClean="0">
                <a:solidFill>
                  <a:srgbClr val="002060"/>
                </a:solidFill>
                <a:latin typeface="+mn-lt"/>
              </a:rPr>
              <a:t>Erforderlich</a:t>
            </a:r>
            <a:r>
              <a:rPr lang="en-US" b="1" dirty="0" smtClean="0">
                <a:solidFill>
                  <a:srgbClr val="002060"/>
                </a:solidFill>
                <a:latin typeface="+mn-lt"/>
              </a:rPr>
              <a:t> </a:t>
            </a:r>
            <a:r>
              <a:rPr lang="en-US" b="1" dirty="0" err="1" smtClean="0">
                <a:solidFill>
                  <a:srgbClr val="002060"/>
                </a:solidFill>
                <a:latin typeface="+mn-lt"/>
              </a:rPr>
              <a:t>ist</a:t>
            </a:r>
            <a:r>
              <a:rPr lang="en-US" b="1" dirty="0" smtClean="0">
                <a:solidFill>
                  <a:srgbClr val="002060"/>
                </a:solidFill>
                <a:latin typeface="+mn-lt"/>
              </a:rPr>
              <a:t> </a:t>
            </a:r>
            <a:r>
              <a:rPr lang="en-US" b="1" dirty="0" err="1" smtClean="0">
                <a:solidFill>
                  <a:srgbClr val="002060"/>
                </a:solidFill>
                <a:latin typeface="+mn-lt"/>
              </a:rPr>
              <a:t>eine</a:t>
            </a:r>
            <a:r>
              <a:rPr lang="en-US" b="1" dirty="0" smtClean="0">
                <a:solidFill>
                  <a:srgbClr val="002060"/>
                </a:solidFill>
                <a:latin typeface="+mn-lt"/>
              </a:rPr>
              <a:t> Reform </a:t>
            </a:r>
            <a:r>
              <a:rPr lang="en-US" b="1" dirty="0" err="1" smtClean="0">
                <a:solidFill>
                  <a:srgbClr val="002060"/>
                </a:solidFill>
                <a:latin typeface="+mn-lt"/>
              </a:rPr>
              <a:t>im</a:t>
            </a:r>
            <a:r>
              <a:rPr lang="en-US" b="1" dirty="0" smtClean="0">
                <a:solidFill>
                  <a:srgbClr val="002060"/>
                </a:solidFill>
                <a:latin typeface="+mn-lt"/>
              </a:rPr>
              <a:t> </a:t>
            </a:r>
            <a:r>
              <a:rPr lang="en-US" b="1" dirty="0" err="1" smtClean="0">
                <a:solidFill>
                  <a:srgbClr val="002060"/>
                </a:solidFill>
                <a:latin typeface="+mn-lt"/>
              </a:rPr>
              <a:t>Wissenschaftsurheberrecht</a:t>
            </a:r>
            <a:r>
              <a:rPr lang="en-US" b="1" dirty="0" smtClean="0">
                <a:solidFill>
                  <a:srgbClr val="002060"/>
                </a:solidFill>
                <a:latin typeface="+mn-lt"/>
              </a:rPr>
              <a:t> </a:t>
            </a:r>
            <a:r>
              <a:rPr lang="en-US" b="1" dirty="0" err="1" smtClean="0">
                <a:solidFill>
                  <a:srgbClr val="002060"/>
                </a:solidFill>
                <a:latin typeface="+mn-lt"/>
              </a:rPr>
              <a:t>durch</a:t>
            </a:r>
            <a:r>
              <a:rPr lang="en-US" b="1" dirty="0" smtClean="0">
                <a:solidFill>
                  <a:srgbClr val="002060"/>
                </a:solidFill>
                <a:latin typeface="+mn-lt"/>
              </a:rPr>
              <a:t> </a:t>
            </a:r>
            <a:r>
              <a:rPr lang="en-US" b="1" dirty="0" err="1" smtClean="0">
                <a:solidFill>
                  <a:srgbClr val="002060"/>
                </a:solidFill>
                <a:latin typeface="+mn-lt"/>
              </a:rPr>
              <a:t>ein</a:t>
            </a:r>
            <a:r>
              <a:rPr lang="en-US" b="1" dirty="0" smtClean="0">
                <a:solidFill>
                  <a:srgbClr val="002060"/>
                </a:solidFill>
                <a:latin typeface="+mn-lt"/>
              </a:rPr>
              <a:t> </a:t>
            </a:r>
            <a:r>
              <a:rPr lang="en-US" b="1" dirty="0" err="1" smtClean="0">
                <a:solidFill>
                  <a:srgbClr val="002060"/>
                </a:solidFill>
                <a:latin typeface="+mn-lt"/>
              </a:rPr>
              <a:t>umfassende</a:t>
            </a:r>
            <a:r>
              <a:rPr lang="en-US" b="1" dirty="0" smtClean="0">
                <a:solidFill>
                  <a:srgbClr val="002060"/>
                </a:solidFill>
                <a:latin typeface="+mn-lt"/>
              </a:rPr>
              <a:t> </a:t>
            </a:r>
            <a:r>
              <a:rPr lang="en-US" b="1" dirty="0" err="1" smtClean="0">
                <a:solidFill>
                  <a:srgbClr val="002060"/>
                </a:solidFill>
                <a:latin typeface="+mn-lt"/>
              </a:rPr>
              <a:t>Bildungs</a:t>
            </a:r>
            <a:r>
              <a:rPr lang="en-US" b="1" dirty="0" smtClean="0">
                <a:solidFill>
                  <a:srgbClr val="002060"/>
                </a:solidFill>
                <a:latin typeface="+mn-lt"/>
              </a:rPr>
              <a:t>- und </a:t>
            </a:r>
            <a:r>
              <a:rPr lang="en-US" b="1" dirty="0" err="1" smtClean="0">
                <a:solidFill>
                  <a:srgbClr val="002060"/>
                </a:solidFill>
                <a:latin typeface="+mn-lt"/>
              </a:rPr>
              <a:t>Wissenschaftsklausel</a:t>
            </a:r>
            <a:endParaRPr lang="en-US" dirty="0">
              <a:solidFill>
                <a:srgbClr val="002060"/>
              </a:solidFill>
              <a:latin typeface="+mn-lt"/>
            </a:endParaRPr>
          </a:p>
        </p:txBody>
      </p:sp>
      <p:sp>
        <p:nvSpPr>
          <p:cNvPr id="7" name="Textfeld 6"/>
          <p:cNvSpPr txBox="1"/>
          <p:nvPr/>
        </p:nvSpPr>
        <p:spPr>
          <a:xfrm>
            <a:off x="395536" y="1875596"/>
            <a:ext cx="8352928" cy="4247317"/>
          </a:xfrm>
          <a:prstGeom prst="rect">
            <a:avLst/>
          </a:prstGeom>
          <a:noFill/>
        </p:spPr>
        <p:txBody>
          <a:bodyPr wrap="square" rtlCol="0">
            <a:spAutoFit/>
          </a:bodyPr>
          <a:lstStyle/>
          <a:p>
            <a:r>
              <a:rPr lang="de-DE" b="1" dirty="0" smtClean="0">
                <a:latin typeface="+mn-lt"/>
              </a:rPr>
              <a:t>Vorschlag des Aktionsbündnisses für Bildung und Wissenschaft</a:t>
            </a:r>
          </a:p>
          <a:p>
            <a:r>
              <a:rPr lang="de-DE" b="1" dirty="0" smtClean="0">
                <a:latin typeface="+mn-lt"/>
              </a:rPr>
              <a:t>Bildungs- und Wissenschaftsklausel</a:t>
            </a:r>
            <a:br>
              <a:rPr lang="de-DE" b="1" dirty="0" smtClean="0">
                <a:latin typeface="+mn-lt"/>
              </a:rPr>
            </a:br>
            <a:r>
              <a:rPr lang="de-DE" dirty="0" smtClean="0">
                <a:latin typeface="+mn-lt"/>
              </a:rPr>
              <a:t>(1) 1Zulässig ist die Vervielfältigung und öffentliche Zugänglichmachung eines veröffentlichten Werkes für nicht kommerzielle Zwecke a) wissenschaftlicher Forschung oder b) der Lehr- und Lernprozesse an Bildungseinrichtungen. 2Satz 1 gilt auch für Zwecke der Bestandserhaltung durch Einrichtungen wie öffentlich finanzierte Bibliotheken, Archive, Dokumentationen und </a:t>
            </a:r>
            <a:br>
              <a:rPr lang="de-DE" dirty="0" smtClean="0">
                <a:latin typeface="+mn-lt"/>
              </a:rPr>
            </a:br>
            <a:r>
              <a:rPr lang="de-DE" dirty="0" smtClean="0">
                <a:latin typeface="+mn-lt"/>
              </a:rPr>
              <a:t>Museen. 3Satz 1 gilt auch für die wissenschaftliche Forschung und Lehren und Lernen unterstützenden Leistungen von in Satz 2 erwähnten Vermittlungsinstitutionen. </a:t>
            </a:r>
          </a:p>
          <a:p>
            <a:endParaRPr lang="de-DE" dirty="0" smtClean="0">
              <a:latin typeface="+mn-lt"/>
            </a:endParaRPr>
          </a:p>
          <a:p>
            <a:r>
              <a:rPr lang="de-DE" dirty="0" smtClean="0">
                <a:latin typeface="+mn-lt"/>
              </a:rPr>
              <a:t>(2) Handlungen nach Abs. 1, Satz1 und Satz sind über pauschale Verträge zwischen Trägern der Einrichtungen und den Rechteinhabern vergütungspflichtig </a:t>
            </a:r>
            <a:br>
              <a:rPr lang="de-DE" dirty="0" smtClean="0">
                <a:latin typeface="+mn-lt"/>
              </a:rPr>
            </a:br>
            <a:endParaRPr lang="de-DE" dirty="0" smtClean="0">
              <a:latin typeface="+mn-lt"/>
            </a:endParaRPr>
          </a:p>
          <a:p>
            <a:pPr lvl="0"/>
            <a:r>
              <a:rPr lang="de-DE" dirty="0" smtClean="0">
                <a:latin typeface="+mn-lt"/>
              </a:rPr>
              <a:t>(3)Vertragliche Regelungen, die Abs. 1  ausschließen oder einschränken, sind unwirksam.</a:t>
            </a:r>
            <a:endParaRPr lang="de-DE"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395536" y="188640"/>
            <a:ext cx="8280920" cy="5976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p:cNvSpPr txBox="1"/>
          <p:nvPr/>
        </p:nvSpPr>
        <p:spPr>
          <a:xfrm>
            <a:off x="1475656" y="993502"/>
            <a:ext cx="5904656" cy="1477328"/>
          </a:xfrm>
          <a:prstGeom prst="rect">
            <a:avLst/>
          </a:prstGeom>
          <a:noFill/>
        </p:spPr>
        <p:txBody>
          <a:bodyPr wrap="square" rtlCol="0">
            <a:spAutoFit/>
          </a:bodyPr>
          <a:lstStyle/>
          <a:p>
            <a:pPr algn="ctr"/>
            <a:r>
              <a:rPr lang="de-DE" dirty="0" smtClean="0"/>
              <a:t>Informationsbegriff  nimmt  seinen Ausgang nicht von den Daten, sondern von Wissen. Information gibt es nicht als Objekt für sich. Information ist eine Referenzfunktion. Information kann nur über eine repräsentierte/kodierte  Form  von Wissen aufgenommen werden. </a:t>
            </a:r>
            <a:endParaRPr lang="de-DE" dirty="0"/>
          </a:p>
        </p:txBody>
      </p:sp>
      <p:sp>
        <p:nvSpPr>
          <p:cNvPr id="4" name="Textfeld 3"/>
          <p:cNvSpPr txBox="1"/>
          <p:nvPr/>
        </p:nvSpPr>
        <p:spPr>
          <a:xfrm>
            <a:off x="2627784" y="2835223"/>
            <a:ext cx="5904656" cy="1754326"/>
          </a:xfrm>
          <a:prstGeom prst="rect">
            <a:avLst/>
          </a:prstGeom>
          <a:solidFill>
            <a:schemeClr val="bg1">
              <a:lumMod val="85000"/>
            </a:schemeClr>
          </a:solidFill>
        </p:spPr>
        <p:txBody>
          <a:bodyPr wrap="square" rtlCol="0">
            <a:spAutoFit/>
          </a:bodyPr>
          <a:lstStyle/>
          <a:p>
            <a:pPr algn="ctr"/>
            <a:r>
              <a:rPr lang="de-DE" dirty="0" smtClean="0">
                <a:solidFill>
                  <a:srgbClr val="002060"/>
                </a:solidFill>
              </a:rPr>
              <a:t>Informationen referenzieren nicht nur auf repräsentiertes Wissen, sondern entfalten diese Bedeutung  nur  mit Berück- sichtigung der aktuellen Benutzungssituation.  Informationen bedeuten etwas, aber  – und das macht das pragmatische Grundverständnis  aus  – sie existieren nicht losgelöst von ihrer Nutzung. </a:t>
            </a:r>
          </a:p>
        </p:txBody>
      </p:sp>
      <p:sp>
        <p:nvSpPr>
          <p:cNvPr id="6" name="Textfeld 5"/>
          <p:cNvSpPr txBox="1"/>
          <p:nvPr/>
        </p:nvSpPr>
        <p:spPr>
          <a:xfrm>
            <a:off x="395536" y="4953942"/>
            <a:ext cx="5904656" cy="923330"/>
          </a:xfrm>
          <a:prstGeom prst="rect">
            <a:avLst/>
          </a:prstGeom>
          <a:noFill/>
        </p:spPr>
        <p:txBody>
          <a:bodyPr wrap="square" rtlCol="0">
            <a:spAutoFit/>
          </a:bodyPr>
          <a:lstStyle/>
          <a:p>
            <a:pPr algn="ctr"/>
            <a:r>
              <a:rPr lang="de-DE" dirty="0" smtClean="0"/>
              <a:t>Von Information kann man nur im aktuellen Kontext ihrer Verwendung sprechen, unter Berücksichtigung der verschiedenen Rahmenbedingungen ihrer Benutzung.</a:t>
            </a:r>
          </a:p>
        </p:txBody>
      </p:sp>
      <p:sp>
        <p:nvSpPr>
          <p:cNvPr id="8" name="Textfeld 7"/>
          <p:cNvSpPr txBox="1"/>
          <p:nvPr/>
        </p:nvSpPr>
        <p:spPr>
          <a:xfrm>
            <a:off x="1547664" y="489446"/>
            <a:ext cx="5688632" cy="461665"/>
          </a:xfrm>
          <a:prstGeom prst="rect">
            <a:avLst/>
          </a:prstGeom>
          <a:solidFill>
            <a:schemeClr val="bg1">
              <a:lumMod val="85000"/>
            </a:schemeClr>
          </a:solidFill>
        </p:spPr>
        <p:txBody>
          <a:bodyPr wrap="square" rtlCol="0">
            <a:spAutoFit/>
          </a:bodyPr>
          <a:lstStyle/>
          <a:p>
            <a:pPr algn="ctr"/>
            <a:r>
              <a:rPr lang="de-DE" sz="2400" dirty="0" smtClean="0">
                <a:solidFill>
                  <a:srgbClr val="002060"/>
                </a:solidFill>
                <a:latin typeface="+mn-lt"/>
              </a:rPr>
              <a:t>Wissen und Information </a:t>
            </a:r>
            <a:endParaRPr lang="de-DE"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188640"/>
            <a:ext cx="8784976" cy="630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7" name="Textfeld 16"/>
          <p:cNvSpPr txBox="1">
            <a:spLocks noChangeArrowheads="1"/>
          </p:cNvSpPr>
          <p:nvPr/>
        </p:nvSpPr>
        <p:spPr bwMode="auto">
          <a:xfrm>
            <a:off x="683568" y="476672"/>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de-DE" sz="2800" b="1" dirty="0" smtClean="0">
                <a:solidFill>
                  <a:srgbClr val="002060"/>
                </a:solidFill>
                <a:latin typeface="+mn-lt"/>
                <a:cs typeface="Calibri" pitchFamily="34" charset="0"/>
              </a:rPr>
              <a:t>Konsequenzen</a:t>
            </a:r>
            <a:endParaRPr lang="de-DE" sz="2800" b="1" dirty="0">
              <a:solidFill>
                <a:srgbClr val="002060"/>
              </a:solidFill>
              <a:latin typeface="+mn-lt"/>
              <a:cs typeface="Calibri" pitchFamily="34" charset="0"/>
            </a:endParaRPr>
          </a:p>
        </p:txBody>
      </p:sp>
      <p:sp>
        <p:nvSpPr>
          <p:cNvPr id="18" name="Textfeld 17"/>
          <p:cNvSpPr txBox="1"/>
          <p:nvPr/>
        </p:nvSpPr>
        <p:spPr>
          <a:xfrm>
            <a:off x="755576" y="1052736"/>
            <a:ext cx="7920880" cy="1015663"/>
          </a:xfrm>
          <a:prstGeom prst="rect">
            <a:avLst/>
          </a:prstGeom>
          <a:noFill/>
        </p:spPr>
        <p:txBody>
          <a:bodyPr wrap="square" rtlCol="0">
            <a:spAutoFit/>
          </a:bodyPr>
          <a:lstStyle/>
          <a:p>
            <a:r>
              <a:rPr lang="en-US" sz="2000" dirty="0" err="1" smtClean="0">
                <a:solidFill>
                  <a:srgbClr val="002060"/>
                </a:solidFill>
                <a:latin typeface="+mn-lt"/>
              </a:rPr>
              <a:t>Auch</a:t>
            </a:r>
            <a:r>
              <a:rPr lang="en-US" sz="2000" dirty="0" smtClean="0">
                <a:solidFill>
                  <a:srgbClr val="002060"/>
                </a:solidFill>
                <a:latin typeface="+mn-lt"/>
              </a:rPr>
              <a:t> das </a:t>
            </a:r>
            <a:r>
              <a:rPr lang="en-US" sz="2000" dirty="0" err="1" smtClean="0">
                <a:solidFill>
                  <a:srgbClr val="002060"/>
                </a:solidFill>
                <a:latin typeface="+mn-lt"/>
              </a:rPr>
              <a:t>moralische</a:t>
            </a:r>
            <a:r>
              <a:rPr lang="en-US" sz="2000" dirty="0" smtClean="0">
                <a:solidFill>
                  <a:srgbClr val="002060"/>
                </a:solidFill>
                <a:latin typeface="+mn-lt"/>
              </a:rPr>
              <a:t> </a:t>
            </a:r>
            <a:r>
              <a:rPr lang="en-US" sz="2000" dirty="0" err="1" smtClean="0">
                <a:solidFill>
                  <a:srgbClr val="002060"/>
                </a:solidFill>
                <a:latin typeface="+mn-lt"/>
              </a:rPr>
              <a:t>Bewusstsein</a:t>
            </a:r>
            <a:r>
              <a:rPr lang="en-US" sz="2000" dirty="0" smtClean="0">
                <a:solidFill>
                  <a:srgbClr val="002060"/>
                </a:solidFill>
                <a:latin typeface="+mn-lt"/>
              </a:rPr>
              <a:t> </a:t>
            </a:r>
            <a:r>
              <a:rPr lang="en-US" sz="2000" dirty="0" err="1" smtClean="0">
                <a:solidFill>
                  <a:srgbClr val="002060"/>
                </a:solidFill>
                <a:latin typeface="+mn-lt"/>
              </a:rPr>
              <a:t>der</a:t>
            </a:r>
            <a:r>
              <a:rPr lang="en-US" sz="2000" dirty="0" smtClean="0">
                <a:solidFill>
                  <a:srgbClr val="002060"/>
                </a:solidFill>
                <a:latin typeface="+mn-lt"/>
              </a:rPr>
              <a:t> </a:t>
            </a:r>
            <a:r>
              <a:rPr lang="en-US" sz="2000" dirty="0" err="1" smtClean="0">
                <a:solidFill>
                  <a:srgbClr val="002060"/>
                </a:solidFill>
                <a:latin typeface="+mn-lt"/>
              </a:rPr>
              <a:t>Informationsprofessionellen</a:t>
            </a:r>
            <a:r>
              <a:rPr lang="en-US" sz="2000" dirty="0" smtClean="0">
                <a:solidFill>
                  <a:srgbClr val="002060"/>
                </a:solidFill>
                <a:latin typeface="+mn-lt"/>
              </a:rPr>
              <a:t>/ </a:t>
            </a:r>
            <a:r>
              <a:rPr lang="en-US" sz="2000" dirty="0" err="1" smtClean="0">
                <a:solidFill>
                  <a:srgbClr val="002060"/>
                </a:solidFill>
                <a:latin typeface="+mn-lt"/>
              </a:rPr>
              <a:t>InformationswissenschaftlerInnen</a:t>
            </a:r>
            <a:r>
              <a:rPr lang="en-US" sz="2000" dirty="0" smtClean="0">
                <a:solidFill>
                  <a:srgbClr val="002060"/>
                </a:solidFill>
                <a:latin typeface="+mn-lt"/>
              </a:rPr>
              <a:t> </a:t>
            </a:r>
            <a:r>
              <a:rPr lang="en-US" sz="2000" dirty="0" err="1" smtClean="0">
                <a:solidFill>
                  <a:srgbClr val="002060"/>
                </a:solidFill>
                <a:latin typeface="+mn-lt"/>
              </a:rPr>
              <a:t>kann</a:t>
            </a:r>
            <a:r>
              <a:rPr lang="en-US" sz="2000" dirty="0" smtClean="0">
                <a:solidFill>
                  <a:srgbClr val="002060"/>
                </a:solidFill>
                <a:latin typeface="+mn-lt"/>
              </a:rPr>
              <a:t> und </a:t>
            </a:r>
            <a:r>
              <a:rPr lang="en-US" sz="2000" dirty="0" err="1" smtClean="0">
                <a:solidFill>
                  <a:srgbClr val="002060"/>
                </a:solidFill>
                <a:latin typeface="+mn-lt"/>
              </a:rPr>
              <a:t>darf</a:t>
            </a:r>
            <a:r>
              <a:rPr lang="en-US" sz="2000" dirty="0" smtClean="0">
                <a:solidFill>
                  <a:srgbClr val="002060"/>
                </a:solidFill>
                <a:latin typeface="+mn-lt"/>
              </a:rPr>
              <a:t> </a:t>
            </a:r>
            <a:r>
              <a:rPr lang="en-US" sz="2000" dirty="0" err="1" smtClean="0">
                <a:solidFill>
                  <a:srgbClr val="002060"/>
                </a:solidFill>
                <a:latin typeface="+mn-lt"/>
              </a:rPr>
              <a:t>nicht</a:t>
            </a:r>
            <a:r>
              <a:rPr lang="en-US" sz="2000" dirty="0" smtClean="0">
                <a:solidFill>
                  <a:srgbClr val="002060"/>
                </a:solidFill>
                <a:latin typeface="+mn-lt"/>
              </a:rPr>
              <a:t> die </a:t>
            </a:r>
            <a:r>
              <a:rPr lang="en-US" sz="2000" dirty="0" err="1" smtClean="0">
                <a:solidFill>
                  <a:srgbClr val="002060"/>
                </a:solidFill>
                <a:latin typeface="+mn-lt"/>
              </a:rPr>
              <a:t>Gültigkeit</a:t>
            </a:r>
            <a:r>
              <a:rPr lang="en-US" sz="2000" dirty="0" smtClean="0">
                <a:solidFill>
                  <a:srgbClr val="002060"/>
                </a:solidFill>
                <a:latin typeface="+mn-lt"/>
              </a:rPr>
              <a:t> </a:t>
            </a:r>
            <a:r>
              <a:rPr lang="en-US" sz="2000" dirty="0" err="1" smtClean="0">
                <a:solidFill>
                  <a:srgbClr val="002060"/>
                </a:solidFill>
                <a:latin typeface="+mn-lt"/>
              </a:rPr>
              <a:t>bestehender</a:t>
            </a:r>
            <a:r>
              <a:rPr lang="en-US" sz="2000" dirty="0" smtClean="0">
                <a:solidFill>
                  <a:srgbClr val="002060"/>
                </a:solidFill>
                <a:latin typeface="+mn-lt"/>
              </a:rPr>
              <a:t> </a:t>
            </a:r>
            <a:r>
              <a:rPr lang="en-US" sz="2000" dirty="0" err="1" smtClean="0">
                <a:solidFill>
                  <a:srgbClr val="002060"/>
                </a:solidFill>
                <a:latin typeface="+mn-lt"/>
              </a:rPr>
              <a:t>Rechtsnormen</a:t>
            </a:r>
            <a:r>
              <a:rPr lang="en-US" sz="2000" dirty="0" smtClean="0">
                <a:solidFill>
                  <a:srgbClr val="002060"/>
                </a:solidFill>
                <a:latin typeface="+mn-lt"/>
              </a:rPr>
              <a:t> und </a:t>
            </a:r>
            <a:r>
              <a:rPr lang="en-US" sz="2000" dirty="0" err="1" smtClean="0">
                <a:solidFill>
                  <a:srgbClr val="002060"/>
                </a:solidFill>
                <a:latin typeface="+mn-lt"/>
              </a:rPr>
              <a:t>abgeschlossener</a:t>
            </a:r>
            <a:r>
              <a:rPr lang="en-US" sz="2000" dirty="0" smtClean="0">
                <a:solidFill>
                  <a:srgbClr val="002060"/>
                </a:solidFill>
                <a:latin typeface="+mn-lt"/>
              </a:rPr>
              <a:t> </a:t>
            </a:r>
            <a:r>
              <a:rPr lang="en-US" sz="2000" dirty="0" err="1" smtClean="0">
                <a:solidFill>
                  <a:srgbClr val="002060"/>
                </a:solidFill>
                <a:latin typeface="+mn-lt"/>
              </a:rPr>
              <a:t>Verträge</a:t>
            </a:r>
            <a:r>
              <a:rPr lang="en-US" sz="2000" dirty="0" smtClean="0">
                <a:solidFill>
                  <a:srgbClr val="002060"/>
                </a:solidFill>
                <a:latin typeface="+mn-lt"/>
              </a:rPr>
              <a:t> </a:t>
            </a:r>
            <a:r>
              <a:rPr lang="en-US" sz="2000" dirty="0" err="1" smtClean="0">
                <a:solidFill>
                  <a:srgbClr val="002060"/>
                </a:solidFill>
                <a:latin typeface="+mn-lt"/>
              </a:rPr>
              <a:t>negieren</a:t>
            </a:r>
            <a:r>
              <a:rPr lang="en-US" sz="2000" dirty="0" smtClean="0">
                <a:solidFill>
                  <a:srgbClr val="002060"/>
                </a:solidFill>
                <a:latin typeface="+mn-lt"/>
              </a:rPr>
              <a:t>.</a:t>
            </a:r>
            <a:endParaRPr lang="en-US" sz="2000" b="1" dirty="0">
              <a:solidFill>
                <a:srgbClr val="002060"/>
              </a:solidFill>
              <a:latin typeface="+mn-lt"/>
            </a:endParaRPr>
          </a:p>
        </p:txBody>
      </p:sp>
      <p:grpSp>
        <p:nvGrpSpPr>
          <p:cNvPr id="19" name="Gruppieren 18"/>
          <p:cNvGrpSpPr/>
          <p:nvPr/>
        </p:nvGrpSpPr>
        <p:grpSpPr>
          <a:xfrm>
            <a:off x="683568" y="2329716"/>
            <a:ext cx="6984776" cy="1821688"/>
            <a:chOff x="611560" y="2329716"/>
            <a:chExt cx="6984776" cy="1821688"/>
          </a:xfrm>
        </p:grpSpPr>
        <p:sp>
          <p:nvSpPr>
            <p:cNvPr id="20" name="Textfeld 19"/>
            <p:cNvSpPr txBox="1"/>
            <p:nvPr/>
          </p:nvSpPr>
          <p:spPr>
            <a:xfrm>
              <a:off x="3779912" y="2329716"/>
              <a:ext cx="1620180" cy="523220"/>
            </a:xfrm>
            <a:prstGeom prst="rect">
              <a:avLst/>
            </a:prstGeom>
            <a:solidFill>
              <a:schemeClr val="bg1">
                <a:lumMod val="85000"/>
              </a:schemeClr>
            </a:solidFill>
          </p:spPr>
          <p:txBody>
            <a:bodyPr wrap="square" rtlCol="0">
              <a:spAutoFit/>
            </a:bodyPr>
            <a:lstStyle/>
            <a:p>
              <a:pPr algn="ctr"/>
              <a:r>
                <a:rPr lang="en-US" dirty="0" smtClean="0">
                  <a:solidFill>
                    <a:srgbClr val="002060"/>
                  </a:solidFill>
                  <a:latin typeface="+mn-lt"/>
                </a:rPr>
                <a:t> </a:t>
              </a:r>
              <a:r>
                <a:rPr lang="en-US" sz="2800" dirty="0" err="1" smtClean="0">
                  <a:solidFill>
                    <a:srgbClr val="002060"/>
                  </a:solidFill>
                  <a:latin typeface="+mn-lt"/>
                </a:rPr>
                <a:t>aber</a:t>
              </a:r>
              <a:endParaRPr lang="en-US" sz="2800" dirty="0">
                <a:solidFill>
                  <a:srgbClr val="002060"/>
                </a:solidFill>
                <a:latin typeface="+mn-lt"/>
              </a:endParaRPr>
            </a:p>
          </p:txBody>
        </p:sp>
        <p:sp>
          <p:nvSpPr>
            <p:cNvPr id="22" name="Textfeld 21"/>
            <p:cNvSpPr txBox="1"/>
            <p:nvPr/>
          </p:nvSpPr>
          <p:spPr>
            <a:xfrm>
              <a:off x="611560" y="2827965"/>
              <a:ext cx="6984776" cy="1323439"/>
            </a:xfrm>
            <a:prstGeom prst="rect">
              <a:avLst/>
            </a:prstGeom>
            <a:noFill/>
          </p:spPr>
          <p:txBody>
            <a:bodyPr wrap="square" rtlCol="0">
              <a:spAutoFit/>
            </a:bodyPr>
            <a:lstStyle/>
            <a:p>
              <a:r>
                <a:rPr lang="en-US" sz="2000" b="1" dirty="0" smtClean="0">
                  <a:solidFill>
                    <a:srgbClr val="002060"/>
                  </a:solidFill>
                  <a:latin typeface="+mn-lt"/>
                </a:rPr>
                <a:t>Das </a:t>
              </a:r>
              <a:r>
                <a:rPr lang="en-US" sz="2000" b="1" dirty="0" err="1" smtClean="0">
                  <a:solidFill>
                    <a:srgbClr val="002060"/>
                  </a:solidFill>
                  <a:latin typeface="+mn-lt"/>
                </a:rPr>
                <a:t>moralische</a:t>
              </a:r>
              <a:r>
                <a:rPr lang="en-US" sz="2000" b="1" dirty="0" smtClean="0">
                  <a:solidFill>
                    <a:srgbClr val="002060"/>
                  </a:solidFill>
                  <a:latin typeface="+mn-lt"/>
                </a:rPr>
                <a:t> </a:t>
              </a:r>
              <a:r>
                <a:rPr lang="en-US" sz="2000" b="1" dirty="0" err="1" smtClean="0">
                  <a:solidFill>
                    <a:srgbClr val="002060"/>
                  </a:solidFill>
                  <a:latin typeface="+mn-lt"/>
                </a:rPr>
                <a:t>Bewusstsein</a:t>
              </a:r>
              <a:r>
                <a:rPr lang="en-US" sz="2000" b="1" dirty="0" smtClean="0">
                  <a:solidFill>
                    <a:srgbClr val="002060"/>
                  </a:solidFill>
                  <a:latin typeface="+mn-lt"/>
                </a:rPr>
                <a:t> </a:t>
              </a:r>
              <a:r>
                <a:rPr lang="en-US" sz="2000" dirty="0" err="1" smtClean="0">
                  <a:solidFill>
                    <a:srgbClr val="002060"/>
                  </a:solidFill>
                  <a:latin typeface="+mn-lt"/>
                </a:rPr>
                <a:t>der</a:t>
              </a:r>
              <a:r>
                <a:rPr lang="en-US" sz="2000" dirty="0" smtClean="0">
                  <a:solidFill>
                    <a:srgbClr val="002060"/>
                  </a:solidFill>
                  <a:latin typeface="+mn-lt"/>
                </a:rPr>
                <a:t> </a:t>
              </a:r>
              <a:r>
                <a:rPr lang="en-US" sz="2000" dirty="0" err="1" smtClean="0">
                  <a:solidFill>
                    <a:srgbClr val="002060"/>
                  </a:solidFill>
                  <a:latin typeface="+mn-lt"/>
                </a:rPr>
                <a:t>Informationsprofessionellen</a:t>
              </a:r>
              <a:r>
                <a:rPr lang="en-US" sz="2000" dirty="0" smtClean="0">
                  <a:solidFill>
                    <a:srgbClr val="002060"/>
                  </a:solidFill>
                  <a:latin typeface="+mn-lt"/>
                </a:rPr>
                <a:t>/ </a:t>
              </a:r>
              <a:r>
                <a:rPr lang="en-US" sz="2000" dirty="0" err="1" smtClean="0">
                  <a:solidFill>
                    <a:srgbClr val="002060"/>
                  </a:solidFill>
                  <a:latin typeface="+mn-lt"/>
                </a:rPr>
                <a:t>InformationswissenschaftlerInnen</a:t>
              </a:r>
              <a:r>
                <a:rPr lang="en-US" sz="2000" dirty="0" smtClean="0">
                  <a:solidFill>
                    <a:srgbClr val="002060"/>
                  </a:solidFill>
                  <a:latin typeface="+mn-lt"/>
                </a:rPr>
                <a:t> </a:t>
              </a:r>
              <a:r>
                <a:rPr lang="en-US" sz="2000" dirty="0" err="1" smtClean="0">
                  <a:solidFill>
                    <a:srgbClr val="002060"/>
                  </a:solidFill>
                  <a:latin typeface="+mn-lt"/>
                </a:rPr>
                <a:t>befördert</a:t>
              </a:r>
              <a:r>
                <a:rPr lang="en-US" sz="2000" dirty="0" smtClean="0">
                  <a:solidFill>
                    <a:srgbClr val="002060"/>
                  </a:solidFill>
                  <a:latin typeface="+mn-lt"/>
                </a:rPr>
                <a:t> das </a:t>
              </a:r>
              <a:r>
                <a:rPr lang="en-US" sz="2000" dirty="0" err="1" smtClean="0">
                  <a:solidFill>
                    <a:srgbClr val="002060"/>
                  </a:solidFill>
                  <a:latin typeface="+mn-lt"/>
                </a:rPr>
                <a:t>Prinzip</a:t>
              </a:r>
              <a:r>
                <a:rPr lang="en-US" sz="2000" dirty="0" smtClean="0">
                  <a:solidFill>
                    <a:srgbClr val="002060"/>
                  </a:solidFill>
                  <a:latin typeface="+mn-lt"/>
                </a:rPr>
                <a:t> des </a:t>
              </a:r>
              <a:r>
                <a:rPr lang="en-US" sz="2000" dirty="0" err="1" smtClean="0">
                  <a:solidFill>
                    <a:srgbClr val="002060"/>
                  </a:solidFill>
                  <a:latin typeface="+mn-lt"/>
                </a:rPr>
                <a:t>offenen</a:t>
              </a:r>
              <a:r>
                <a:rPr lang="en-US" sz="2000" dirty="0" smtClean="0">
                  <a:solidFill>
                    <a:srgbClr val="002060"/>
                  </a:solidFill>
                  <a:latin typeface="+mn-lt"/>
                </a:rPr>
                <a:t> und </a:t>
              </a:r>
              <a:r>
                <a:rPr lang="en-US" sz="2000" dirty="0" err="1" smtClean="0">
                  <a:solidFill>
                    <a:srgbClr val="002060"/>
                  </a:solidFill>
                  <a:latin typeface="+mn-lt"/>
                </a:rPr>
                <a:t>freien</a:t>
              </a:r>
              <a:r>
                <a:rPr lang="en-US" sz="2000" dirty="0" smtClean="0">
                  <a:solidFill>
                    <a:srgbClr val="002060"/>
                  </a:solidFill>
                  <a:latin typeface="+mn-lt"/>
                </a:rPr>
                <a:t> </a:t>
              </a:r>
              <a:r>
                <a:rPr lang="en-US" sz="2000" dirty="0" err="1" smtClean="0">
                  <a:solidFill>
                    <a:srgbClr val="002060"/>
                  </a:solidFill>
                  <a:latin typeface="+mn-lt"/>
                </a:rPr>
                <a:t>Zugang</a:t>
              </a:r>
              <a:r>
                <a:rPr lang="en-US" sz="2000" dirty="0" smtClean="0">
                  <a:solidFill>
                    <a:srgbClr val="002060"/>
                  </a:solidFill>
                  <a:latin typeface="+mn-lt"/>
                </a:rPr>
                <a:t> </a:t>
              </a:r>
              <a:r>
                <a:rPr lang="en-US" sz="2000" dirty="0" err="1" smtClean="0">
                  <a:solidFill>
                    <a:srgbClr val="002060"/>
                  </a:solidFill>
                  <a:latin typeface="+mn-lt"/>
                </a:rPr>
                <a:t>zu</a:t>
              </a:r>
              <a:r>
                <a:rPr lang="en-US" sz="2000" dirty="0" smtClean="0">
                  <a:solidFill>
                    <a:srgbClr val="002060"/>
                  </a:solidFill>
                  <a:latin typeface="+mn-lt"/>
                </a:rPr>
                <a:t> </a:t>
              </a:r>
              <a:r>
                <a:rPr lang="en-US" sz="2000" dirty="0" err="1" smtClean="0">
                  <a:solidFill>
                    <a:srgbClr val="002060"/>
                  </a:solidFill>
                  <a:latin typeface="+mn-lt"/>
                </a:rPr>
                <a:t>W&amp;I</a:t>
              </a:r>
              <a:r>
                <a:rPr lang="en-US" sz="2000" dirty="0" smtClean="0">
                  <a:solidFill>
                    <a:srgbClr val="002060"/>
                  </a:solidFill>
                  <a:latin typeface="+mn-lt"/>
                </a:rPr>
                <a:t> und </a:t>
              </a:r>
              <a:r>
                <a:rPr lang="en-US" sz="2000" dirty="0" err="1" smtClean="0">
                  <a:solidFill>
                    <a:srgbClr val="002060"/>
                  </a:solidFill>
                  <a:latin typeface="+mn-lt"/>
                </a:rPr>
                <a:t>der</a:t>
              </a:r>
              <a:r>
                <a:rPr lang="en-US" sz="2000" dirty="0" smtClean="0">
                  <a:solidFill>
                    <a:srgbClr val="002060"/>
                  </a:solidFill>
                  <a:latin typeface="+mn-lt"/>
                </a:rPr>
                <a:t> </a:t>
              </a:r>
              <a:r>
                <a:rPr lang="en-US" sz="2000" dirty="0" err="1" smtClean="0">
                  <a:solidFill>
                    <a:srgbClr val="002060"/>
                  </a:solidFill>
                  <a:latin typeface="+mn-lt"/>
                </a:rPr>
                <a:t>offenen</a:t>
              </a:r>
              <a:r>
                <a:rPr lang="en-US" sz="2000" dirty="0" smtClean="0">
                  <a:solidFill>
                    <a:srgbClr val="002060"/>
                  </a:solidFill>
                  <a:latin typeface="+mn-lt"/>
                </a:rPr>
                <a:t> und </a:t>
              </a:r>
              <a:r>
                <a:rPr lang="en-US" sz="2000" dirty="0" err="1" smtClean="0">
                  <a:solidFill>
                    <a:srgbClr val="002060"/>
                  </a:solidFill>
                  <a:latin typeface="+mn-lt"/>
                </a:rPr>
                <a:t>freien</a:t>
              </a:r>
              <a:r>
                <a:rPr lang="en-US" sz="2000" dirty="0" smtClean="0">
                  <a:solidFill>
                    <a:srgbClr val="002060"/>
                  </a:solidFill>
                  <a:latin typeface="+mn-lt"/>
                </a:rPr>
                <a:t> </a:t>
              </a:r>
              <a:r>
                <a:rPr lang="en-US" sz="2000" dirty="0" err="1" smtClean="0">
                  <a:solidFill>
                    <a:srgbClr val="002060"/>
                  </a:solidFill>
                  <a:latin typeface="+mn-lt"/>
                </a:rPr>
                <a:t>Nutzujg</a:t>
              </a:r>
              <a:r>
                <a:rPr lang="en-US" sz="2000" dirty="0" smtClean="0">
                  <a:solidFill>
                    <a:srgbClr val="002060"/>
                  </a:solidFill>
                  <a:latin typeface="+mn-lt"/>
                </a:rPr>
                <a:t> von </a:t>
              </a:r>
              <a:r>
                <a:rPr lang="en-US" sz="2000" dirty="0" err="1" smtClean="0">
                  <a:solidFill>
                    <a:srgbClr val="002060"/>
                  </a:solidFill>
                  <a:latin typeface="+mn-lt"/>
                </a:rPr>
                <a:t>W&amp;I</a:t>
              </a:r>
              <a:r>
                <a:rPr lang="en-US" sz="2000" dirty="0" smtClean="0">
                  <a:solidFill>
                    <a:srgbClr val="002060"/>
                  </a:solidFill>
                  <a:latin typeface="+mn-lt"/>
                </a:rPr>
                <a:t> in </a:t>
              </a:r>
              <a:r>
                <a:rPr lang="en-US" sz="2000" dirty="0" err="1" smtClean="0">
                  <a:solidFill>
                    <a:srgbClr val="002060"/>
                  </a:solidFill>
                  <a:latin typeface="+mn-lt"/>
                </a:rPr>
                <a:t>elektronischen</a:t>
              </a:r>
              <a:r>
                <a:rPr lang="en-US" sz="2000" dirty="0" smtClean="0">
                  <a:solidFill>
                    <a:srgbClr val="002060"/>
                  </a:solidFill>
                  <a:latin typeface="+mn-lt"/>
                </a:rPr>
                <a:t> </a:t>
              </a:r>
              <a:r>
                <a:rPr lang="en-US" sz="2000" dirty="0" err="1" smtClean="0">
                  <a:solidFill>
                    <a:srgbClr val="002060"/>
                  </a:solidFill>
                  <a:latin typeface="+mn-lt"/>
                </a:rPr>
                <a:t>Umgebungen</a:t>
              </a:r>
              <a:endParaRPr lang="en-US" sz="2000" dirty="0">
                <a:solidFill>
                  <a:srgbClr val="002060"/>
                </a:solidFill>
                <a:latin typeface="+mn-lt"/>
              </a:endParaRPr>
            </a:p>
          </p:txBody>
        </p:sp>
      </p:grpSp>
      <p:sp>
        <p:nvSpPr>
          <p:cNvPr id="26" name="Textfeld 25"/>
          <p:cNvSpPr txBox="1"/>
          <p:nvPr/>
        </p:nvSpPr>
        <p:spPr>
          <a:xfrm>
            <a:off x="755576" y="4581128"/>
            <a:ext cx="7488832" cy="1323439"/>
          </a:xfrm>
          <a:prstGeom prst="rect">
            <a:avLst/>
          </a:prstGeom>
          <a:noFill/>
        </p:spPr>
        <p:txBody>
          <a:bodyPr wrap="square" rtlCol="0">
            <a:spAutoFit/>
          </a:bodyPr>
          <a:lstStyle/>
          <a:p>
            <a:r>
              <a:rPr lang="en-US" sz="2000" dirty="0" err="1" smtClean="0">
                <a:solidFill>
                  <a:srgbClr val="002060"/>
                </a:solidFill>
                <a:latin typeface="+mn-lt"/>
              </a:rPr>
              <a:t>Informationsprofessionelle</a:t>
            </a:r>
            <a:r>
              <a:rPr lang="en-US" sz="2000" dirty="0" smtClean="0">
                <a:solidFill>
                  <a:srgbClr val="002060"/>
                </a:solidFill>
                <a:latin typeface="+mn-lt"/>
              </a:rPr>
              <a:t>/ </a:t>
            </a:r>
            <a:r>
              <a:rPr lang="en-US" sz="2000" dirty="0" err="1" smtClean="0">
                <a:solidFill>
                  <a:srgbClr val="002060"/>
                </a:solidFill>
                <a:latin typeface="+mn-lt"/>
              </a:rPr>
              <a:t>InformationswissenschaftlerInnen</a:t>
            </a:r>
            <a:r>
              <a:rPr lang="en-US" sz="2000" dirty="0" smtClean="0">
                <a:solidFill>
                  <a:srgbClr val="002060"/>
                </a:solidFill>
                <a:latin typeface="+mn-lt"/>
              </a:rPr>
              <a:t> </a:t>
            </a:r>
            <a:r>
              <a:rPr lang="en-US" sz="2000" dirty="0" err="1" smtClean="0">
                <a:solidFill>
                  <a:srgbClr val="002060"/>
                </a:solidFill>
                <a:latin typeface="+mn-lt"/>
              </a:rPr>
              <a:t>sollten</a:t>
            </a:r>
            <a:r>
              <a:rPr lang="en-US" sz="2000" dirty="0" smtClean="0">
                <a:solidFill>
                  <a:srgbClr val="002060"/>
                </a:solidFill>
                <a:latin typeface="+mn-lt"/>
              </a:rPr>
              <a:t> </a:t>
            </a:r>
            <a:r>
              <a:rPr lang="en-US" sz="2000" dirty="0" err="1" smtClean="0">
                <a:solidFill>
                  <a:srgbClr val="002060"/>
                </a:solidFill>
                <a:latin typeface="+mn-lt"/>
              </a:rPr>
              <a:t>sich</a:t>
            </a:r>
            <a:r>
              <a:rPr lang="en-US" sz="2000" dirty="0" smtClean="0">
                <a:solidFill>
                  <a:srgbClr val="002060"/>
                </a:solidFill>
                <a:latin typeface="+mn-lt"/>
              </a:rPr>
              <a:t> </a:t>
            </a:r>
            <a:r>
              <a:rPr lang="en-US" sz="2000" dirty="0" err="1" smtClean="0">
                <a:solidFill>
                  <a:srgbClr val="002060"/>
                </a:solidFill>
                <a:latin typeface="+mn-lt"/>
              </a:rPr>
              <a:t>für</a:t>
            </a:r>
            <a:r>
              <a:rPr lang="en-US" sz="2000" dirty="0" smtClean="0">
                <a:solidFill>
                  <a:srgbClr val="002060"/>
                </a:solidFill>
                <a:latin typeface="+mn-lt"/>
              </a:rPr>
              <a:t> </a:t>
            </a:r>
            <a:r>
              <a:rPr lang="en-US" sz="2000" dirty="0" err="1" smtClean="0">
                <a:solidFill>
                  <a:srgbClr val="002060"/>
                </a:solidFill>
                <a:latin typeface="+mn-lt"/>
              </a:rPr>
              <a:t>eine</a:t>
            </a:r>
            <a:r>
              <a:rPr lang="en-US" sz="2000" dirty="0" smtClean="0">
                <a:solidFill>
                  <a:srgbClr val="002060"/>
                </a:solidFill>
                <a:latin typeface="+mn-lt"/>
              </a:rPr>
              <a:t> </a:t>
            </a:r>
            <a:r>
              <a:rPr lang="en-US" sz="2000" b="1" dirty="0" err="1" smtClean="0">
                <a:solidFill>
                  <a:srgbClr val="002060"/>
                </a:solidFill>
                <a:latin typeface="+mn-lt"/>
              </a:rPr>
              <a:t>gerechte</a:t>
            </a:r>
            <a:r>
              <a:rPr lang="en-US" sz="2000" b="1" dirty="0" smtClean="0">
                <a:solidFill>
                  <a:srgbClr val="002060"/>
                </a:solidFill>
                <a:latin typeface="+mn-lt"/>
              </a:rPr>
              <a:t>/faire Balance </a:t>
            </a:r>
            <a:r>
              <a:rPr lang="en-US" sz="2000" dirty="0" err="1" smtClean="0">
                <a:solidFill>
                  <a:srgbClr val="002060"/>
                </a:solidFill>
                <a:latin typeface="+mn-lt"/>
              </a:rPr>
              <a:t>zwischen</a:t>
            </a:r>
            <a:r>
              <a:rPr lang="en-US" sz="2000" dirty="0" smtClean="0">
                <a:solidFill>
                  <a:srgbClr val="002060"/>
                </a:solidFill>
                <a:latin typeface="+mn-lt"/>
              </a:rPr>
              <a:t> </a:t>
            </a:r>
            <a:r>
              <a:rPr lang="en-US" sz="2000" dirty="0" err="1" smtClean="0">
                <a:solidFill>
                  <a:srgbClr val="002060"/>
                </a:solidFill>
                <a:latin typeface="+mn-lt"/>
              </a:rPr>
              <a:t>Informationsethik</a:t>
            </a:r>
            <a:r>
              <a:rPr lang="en-US" sz="2000" dirty="0" smtClean="0">
                <a:solidFill>
                  <a:srgbClr val="002060"/>
                </a:solidFill>
                <a:latin typeface="+mn-lt"/>
              </a:rPr>
              <a:t> und den </a:t>
            </a:r>
            <a:r>
              <a:rPr lang="en-US" sz="2000" dirty="0" err="1" smtClean="0">
                <a:solidFill>
                  <a:srgbClr val="002060"/>
                </a:solidFill>
                <a:latin typeface="+mn-lt"/>
              </a:rPr>
              <a:t>anderen</a:t>
            </a:r>
            <a:r>
              <a:rPr lang="en-US" sz="2000" dirty="0" smtClean="0">
                <a:solidFill>
                  <a:srgbClr val="002060"/>
                </a:solidFill>
                <a:latin typeface="+mn-lt"/>
              </a:rPr>
              <a:t> </a:t>
            </a:r>
            <a:r>
              <a:rPr lang="en-US" sz="2000" dirty="0" err="1" smtClean="0">
                <a:solidFill>
                  <a:srgbClr val="002060"/>
                </a:solidFill>
                <a:latin typeface="+mn-lt"/>
              </a:rPr>
              <a:t>Regulierungsinstanzen</a:t>
            </a:r>
            <a:r>
              <a:rPr lang="en-US" sz="2000" dirty="0" smtClean="0">
                <a:solidFill>
                  <a:srgbClr val="002060"/>
                </a:solidFill>
                <a:latin typeface="+mn-lt"/>
              </a:rPr>
              <a:t> auf </a:t>
            </a:r>
            <a:r>
              <a:rPr lang="en-US" sz="2000" dirty="0" err="1" smtClean="0">
                <a:solidFill>
                  <a:srgbClr val="002060"/>
                </a:solidFill>
                <a:latin typeface="+mn-lt"/>
              </a:rPr>
              <a:t>jeder</a:t>
            </a:r>
            <a:r>
              <a:rPr lang="en-US" sz="2000" dirty="0" smtClean="0">
                <a:solidFill>
                  <a:srgbClr val="002060"/>
                </a:solidFill>
                <a:latin typeface="+mn-lt"/>
              </a:rPr>
              <a:t> </a:t>
            </a:r>
            <a:r>
              <a:rPr lang="en-US" sz="2000" dirty="0" err="1" smtClean="0">
                <a:solidFill>
                  <a:srgbClr val="002060"/>
                </a:solidFill>
                <a:latin typeface="+mn-lt"/>
              </a:rPr>
              <a:t>möglichen</a:t>
            </a:r>
            <a:r>
              <a:rPr lang="en-US" sz="2000" dirty="0" smtClean="0">
                <a:solidFill>
                  <a:srgbClr val="002060"/>
                </a:solidFill>
                <a:latin typeface="+mn-lt"/>
              </a:rPr>
              <a:t> </a:t>
            </a:r>
            <a:r>
              <a:rPr lang="en-US" sz="2000" dirty="0" err="1" smtClean="0">
                <a:solidFill>
                  <a:srgbClr val="002060"/>
                </a:solidFill>
                <a:latin typeface="+mn-lt"/>
              </a:rPr>
              <a:t>Ebene</a:t>
            </a:r>
            <a:r>
              <a:rPr lang="en-US" sz="2000" dirty="0" smtClean="0">
                <a:solidFill>
                  <a:srgbClr val="002060"/>
                </a:solidFill>
                <a:latin typeface="+mn-lt"/>
              </a:rPr>
              <a:t> </a:t>
            </a:r>
            <a:r>
              <a:rPr lang="en-US" sz="2000" dirty="0" err="1" smtClean="0">
                <a:solidFill>
                  <a:srgbClr val="002060"/>
                </a:solidFill>
                <a:latin typeface="+mn-lt"/>
              </a:rPr>
              <a:t>einsetzen</a:t>
            </a:r>
            <a:r>
              <a:rPr lang="en-US" sz="2000" dirty="0" smtClean="0">
                <a:solidFill>
                  <a:srgbClr val="002060"/>
                </a:solidFill>
                <a:latin typeface="+mn-lt"/>
              </a:rPr>
              <a:t> und </a:t>
            </a:r>
            <a:r>
              <a:rPr lang="en-US" sz="2000" dirty="0" err="1" smtClean="0">
                <a:solidFill>
                  <a:srgbClr val="002060"/>
                </a:solidFill>
                <a:latin typeface="+mn-lt"/>
              </a:rPr>
              <a:t>sich</a:t>
            </a:r>
            <a:r>
              <a:rPr lang="en-US" sz="2000" dirty="0" smtClean="0">
                <a:solidFill>
                  <a:srgbClr val="002060"/>
                </a:solidFill>
                <a:latin typeface="+mn-lt"/>
              </a:rPr>
              <a:t> an </a:t>
            </a:r>
            <a:r>
              <a:rPr lang="en-US" sz="2000" dirty="0" err="1" smtClean="0">
                <a:solidFill>
                  <a:srgbClr val="002060"/>
                </a:solidFill>
                <a:latin typeface="+mn-lt"/>
              </a:rPr>
              <a:t>entsprechenden</a:t>
            </a:r>
            <a:r>
              <a:rPr lang="en-US" sz="2000" dirty="0" smtClean="0">
                <a:solidFill>
                  <a:srgbClr val="002060"/>
                </a:solidFill>
                <a:latin typeface="+mn-lt"/>
              </a:rPr>
              <a:t> </a:t>
            </a:r>
            <a:r>
              <a:rPr lang="en-US" sz="2000" b="1" dirty="0" err="1" smtClean="0">
                <a:solidFill>
                  <a:srgbClr val="002060"/>
                </a:solidFill>
                <a:latin typeface="+mn-lt"/>
              </a:rPr>
              <a:t>Diskursen</a:t>
            </a:r>
            <a:r>
              <a:rPr lang="en-US" sz="2000" dirty="0" smtClean="0">
                <a:solidFill>
                  <a:srgbClr val="002060"/>
                </a:solidFill>
                <a:latin typeface="+mn-lt"/>
              </a:rPr>
              <a:t> </a:t>
            </a:r>
            <a:r>
              <a:rPr lang="en-US" sz="2000" dirty="0" err="1" smtClean="0">
                <a:solidFill>
                  <a:srgbClr val="002060"/>
                </a:solidFill>
                <a:latin typeface="+mn-lt"/>
              </a:rPr>
              <a:t>beteiligen</a:t>
            </a:r>
            <a:r>
              <a:rPr lang="en-US" sz="2000" dirty="0" smtClean="0">
                <a:solidFill>
                  <a:srgbClr val="002060"/>
                </a:solidFill>
                <a:latin typeface="+mn-lt"/>
              </a:rPr>
              <a:t>.</a:t>
            </a:r>
            <a:endParaRPr lang="en-US" sz="2000" b="1"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547664" y="1628800"/>
            <a:ext cx="6264696" cy="646331"/>
          </a:xfrm>
          <a:prstGeom prst="rect">
            <a:avLst/>
          </a:prstGeom>
          <a:solidFill>
            <a:schemeClr val="bg1">
              <a:lumMod val="85000"/>
            </a:schemeClr>
          </a:solidFill>
        </p:spPr>
        <p:txBody>
          <a:bodyPr wrap="square" rtlCol="0">
            <a:spAutoFit/>
          </a:bodyPr>
          <a:lstStyle/>
          <a:p>
            <a:pPr algn="ctr"/>
            <a:r>
              <a:rPr lang="en-US" sz="3600" dirty="0" err="1" smtClean="0">
                <a:solidFill>
                  <a:srgbClr val="002060"/>
                </a:solidFill>
                <a:latin typeface="+mn-lt"/>
              </a:rPr>
              <a:t>Ende</a:t>
            </a:r>
            <a:endParaRPr lang="en-US" sz="3600" dirty="0">
              <a:solidFill>
                <a:srgbClr val="002060"/>
              </a:solidFill>
              <a:latin typeface="+mn-lt"/>
            </a:endParaRPr>
          </a:p>
        </p:txBody>
      </p:sp>
      <p:sp>
        <p:nvSpPr>
          <p:cNvPr id="10" name="Textfeld 9"/>
          <p:cNvSpPr txBox="1"/>
          <p:nvPr/>
        </p:nvSpPr>
        <p:spPr>
          <a:xfrm>
            <a:off x="1547664" y="2420888"/>
            <a:ext cx="6264696" cy="1200329"/>
          </a:xfrm>
          <a:prstGeom prst="rect">
            <a:avLst/>
          </a:prstGeom>
          <a:solidFill>
            <a:schemeClr val="bg1">
              <a:lumMod val="85000"/>
            </a:schemeClr>
          </a:solidFill>
        </p:spPr>
        <p:txBody>
          <a:bodyPr wrap="square" rtlCol="0">
            <a:spAutoFit/>
          </a:bodyPr>
          <a:lstStyle/>
          <a:p>
            <a:pPr algn="ctr"/>
            <a:r>
              <a:rPr lang="en-US" sz="3600" dirty="0" err="1" smtClean="0">
                <a:solidFill>
                  <a:srgbClr val="002060"/>
                </a:solidFill>
                <a:latin typeface="+mn-lt"/>
              </a:rPr>
              <a:t>Vielen</a:t>
            </a:r>
            <a:r>
              <a:rPr lang="en-US" sz="3600" dirty="0" smtClean="0">
                <a:solidFill>
                  <a:srgbClr val="002060"/>
                </a:solidFill>
                <a:latin typeface="+mn-lt"/>
              </a:rPr>
              <a:t> Dank </a:t>
            </a:r>
            <a:r>
              <a:rPr lang="en-US" sz="3600" dirty="0" err="1" smtClean="0">
                <a:solidFill>
                  <a:srgbClr val="002060"/>
                </a:solidFill>
                <a:latin typeface="+mn-lt"/>
              </a:rPr>
              <a:t>für</a:t>
            </a:r>
            <a:r>
              <a:rPr lang="en-US" sz="3600" dirty="0" smtClean="0">
                <a:solidFill>
                  <a:srgbClr val="002060"/>
                </a:solidFill>
                <a:latin typeface="+mn-lt"/>
              </a:rPr>
              <a:t> </a:t>
            </a:r>
            <a:r>
              <a:rPr lang="en-US" sz="3600" dirty="0" err="1" smtClean="0">
                <a:solidFill>
                  <a:srgbClr val="002060"/>
                </a:solidFill>
                <a:latin typeface="+mn-lt"/>
              </a:rPr>
              <a:t>Ihre</a:t>
            </a:r>
            <a:r>
              <a:rPr lang="en-US" sz="3600" dirty="0" smtClean="0">
                <a:solidFill>
                  <a:srgbClr val="002060"/>
                </a:solidFill>
                <a:latin typeface="+mn-lt"/>
              </a:rPr>
              <a:t> </a:t>
            </a:r>
            <a:r>
              <a:rPr lang="en-US" sz="3600" dirty="0" err="1" smtClean="0">
                <a:solidFill>
                  <a:srgbClr val="002060"/>
                </a:solidFill>
                <a:latin typeface="+mn-lt"/>
              </a:rPr>
              <a:t>Aufmerksamkeit</a:t>
            </a:r>
            <a:r>
              <a:rPr lang="en-US" sz="3600" smtClean="0">
                <a:solidFill>
                  <a:srgbClr val="002060"/>
                </a:solidFill>
                <a:latin typeface="+mn-lt"/>
              </a:rPr>
              <a:t>!</a:t>
            </a:r>
            <a:endParaRPr lang="en-US" sz="3600" dirty="0">
              <a:solidFill>
                <a:srgbClr val="002060"/>
              </a:solidFill>
              <a:latin typeface="+mn-l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ChangeArrowheads="1"/>
          </p:cNvSpPr>
          <p:nvPr/>
        </p:nvSpPr>
        <p:spPr bwMode="auto">
          <a:xfrm>
            <a:off x="5410200" y="1708150"/>
            <a:ext cx="3581400" cy="1477963"/>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t>     CC als Möglichkeit, informationelle Autonomie/ Selbstbestimmung von Autoren zurückzugewinnen </a:t>
            </a:r>
          </a:p>
        </p:txBody>
      </p:sp>
      <p:sp>
        <p:nvSpPr>
          <p:cNvPr id="75779" name="AutoShape 6">
            <a:hlinkClick r:id="rId3" action="ppaction://hlinksldjump"/>
          </p:cNvPr>
          <p:cNvSpPr>
            <a:spLocks noChangeArrowheads="1"/>
          </p:cNvSpPr>
          <p:nvPr/>
        </p:nvSpPr>
        <p:spPr bwMode="auto">
          <a:xfrm>
            <a:off x="6553200" y="3352800"/>
            <a:ext cx="971128" cy="593725"/>
          </a:xfrm>
          <a:prstGeom prst="leftArrow">
            <a:avLst>
              <a:gd name="adj1" fmla="val 50000"/>
              <a:gd name="adj2" fmla="val 62485"/>
            </a:avLst>
          </a:prstGeom>
          <a:solidFill>
            <a:srgbClr val="002060"/>
          </a:solidFill>
          <a:ln w="12700">
            <a:solidFill>
              <a:schemeClr val="tx1"/>
            </a:solidFill>
            <a:miter lim="800000"/>
            <a:headEnd/>
            <a:tailEnd/>
          </a:ln>
        </p:spPr>
        <p:txBody>
          <a:bodyPr wrap="square" lIns="18000" tIns="10800" rIns="18000" bIns="10800" anchor="ctr">
            <a:spAutoFit/>
          </a:bodyPr>
          <a:lstStyle/>
          <a:p>
            <a:pPr algn="ctr" eaLnBrk="0" hangingPunct="0"/>
            <a:endParaRPr lang="de-DE"/>
          </a:p>
        </p:txBody>
      </p:sp>
      <p:sp>
        <p:nvSpPr>
          <p:cNvPr id="75780" name="Rectangle 7"/>
          <p:cNvSpPr>
            <a:spLocks noChangeArrowheads="1"/>
          </p:cNvSpPr>
          <p:nvPr/>
        </p:nvSpPr>
        <p:spPr bwMode="auto">
          <a:xfrm>
            <a:off x="6019800" y="4114800"/>
            <a:ext cx="3124200" cy="1443038"/>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t>     im Rahmen des Urheberrechts, aber mit Verzicht auf exklusive Verwertungsrechte</a:t>
            </a:r>
          </a:p>
        </p:txBody>
      </p:sp>
      <p:pic>
        <p:nvPicPr>
          <p:cNvPr id="75781" name="Picture 7"/>
          <p:cNvPicPr>
            <a:picLocks noChangeAspect="1" noChangeArrowheads="1"/>
          </p:cNvPicPr>
          <p:nvPr/>
        </p:nvPicPr>
        <p:blipFill>
          <a:blip r:embed="rId4" cstate="print"/>
          <a:srcRect/>
          <a:stretch>
            <a:fillRect/>
          </a:stretch>
        </p:blipFill>
        <p:spPr bwMode="auto">
          <a:xfrm>
            <a:off x="381000" y="0"/>
            <a:ext cx="7132638" cy="1323975"/>
          </a:xfrm>
          <a:prstGeom prst="rect">
            <a:avLst/>
          </a:prstGeom>
          <a:noFill/>
          <a:ln w="12700">
            <a:noFill/>
            <a:miter lim="800000"/>
            <a:headEnd/>
            <a:tailEnd/>
          </a:ln>
        </p:spPr>
      </p:pic>
      <p:pic>
        <p:nvPicPr>
          <p:cNvPr id="75782" name="Picture 8"/>
          <p:cNvPicPr>
            <a:picLocks noChangeAspect="1" noChangeArrowheads="1"/>
          </p:cNvPicPr>
          <p:nvPr/>
        </p:nvPicPr>
        <p:blipFill>
          <a:blip r:embed="rId5" cstate="print"/>
          <a:srcRect/>
          <a:stretch>
            <a:fillRect/>
          </a:stretch>
        </p:blipFill>
        <p:spPr bwMode="auto">
          <a:xfrm>
            <a:off x="381000" y="1371600"/>
            <a:ext cx="4914900" cy="3733800"/>
          </a:xfrm>
          <a:prstGeom prst="rect">
            <a:avLst/>
          </a:prstGeom>
          <a:noFill/>
          <a:ln w="12700">
            <a:noFill/>
            <a:miter lim="800000"/>
            <a:headEnd/>
            <a:tailEnd/>
          </a:ln>
        </p:spPr>
      </p:pic>
      <p:pic>
        <p:nvPicPr>
          <p:cNvPr id="75783" name="Picture 10"/>
          <p:cNvPicPr>
            <a:picLocks noChangeAspect="1" noChangeArrowheads="1"/>
          </p:cNvPicPr>
          <p:nvPr/>
        </p:nvPicPr>
        <p:blipFill>
          <a:blip r:embed="rId6" cstate="print"/>
          <a:srcRect/>
          <a:stretch>
            <a:fillRect/>
          </a:stretch>
        </p:blipFill>
        <p:spPr bwMode="auto">
          <a:xfrm>
            <a:off x="0" y="5257800"/>
            <a:ext cx="6370638" cy="742950"/>
          </a:xfrm>
          <a:prstGeom prst="rect">
            <a:avLst/>
          </a:prstGeom>
          <a:noFill/>
          <a:ln w="12700">
            <a:noFill/>
            <a:miter lim="800000"/>
            <a:headEnd/>
            <a:tailEnd/>
          </a:ln>
        </p:spPr>
      </p:pic>
      <p:pic>
        <p:nvPicPr>
          <p:cNvPr id="75784" name="Picture 11">
            <a:hlinkClick r:id="rId7"/>
          </p:cNvPr>
          <p:cNvPicPr>
            <a:picLocks noChangeAspect="1" noChangeArrowheads="1"/>
          </p:cNvPicPr>
          <p:nvPr/>
        </p:nvPicPr>
        <p:blipFill>
          <a:blip r:embed="rId8" cstate="print"/>
          <a:srcRect/>
          <a:stretch>
            <a:fillRect/>
          </a:stretch>
        </p:blipFill>
        <p:spPr bwMode="auto">
          <a:xfrm>
            <a:off x="3200400" y="5791200"/>
            <a:ext cx="4981575" cy="43815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395536" y="116632"/>
            <a:ext cx="8496944" cy="60486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p:cNvSpPr txBox="1"/>
          <p:nvPr/>
        </p:nvSpPr>
        <p:spPr>
          <a:xfrm>
            <a:off x="1547664" y="260648"/>
            <a:ext cx="5688632" cy="461665"/>
          </a:xfrm>
          <a:prstGeom prst="rect">
            <a:avLst/>
          </a:prstGeom>
          <a:solidFill>
            <a:schemeClr val="bg1">
              <a:lumMod val="85000"/>
            </a:schemeClr>
          </a:solidFill>
        </p:spPr>
        <p:txBody>
          <a:bodyPr wrap="square" rtlCol="0">
            <a:spAutoFit/>
          </a:bodyPr>
          <a:lstStyle/>
          <a:p>
            <a:pPr algn="ctr"/>
            <a:r>
              <a:rPr lang="de-DE" sz="2400" dirty="0" smtClean="0">
                <a:solidFill>
                  <a:srgbClr val="002060"/>
                </a:solidFill>
                <a:latin typeface="+mn-lt"/>
              </a:rPr>
              <a:t>Wissen und Information </a:t>
            </a:r>
            <a:endParaRPr lang="de-DE" dirty="0">
              <a:solidFill>
                <a:srgbClr val="002060"/>
              </a:solidFill>
              <a:latin typeface="+mn-lt"/>
            </a:endParaRPr>
          </a:p>
        </p:txBody>
      </p:sp>
      <p:sp>
        <p:nvSpPr>
          <p:cNvPr id="4" name="Rectangle 4"/>
          <p:cNvSpPr>
            <a:spLocks noChangeArrowheads="1"/>
          </p:cNvSpPr>
          <p:nvPr/>
        </p:nvSpPr>
        <p:spPr bwMode="auto">
          <a:xfrm>
            <a:off x="683568" y="1124744"/>
            <a:ext cx="2160240" cy="1524000"/>
          </a:xfrm>
          <a:prstGeom prst="rect">
            <a:avLst/>
          </a:prstGeom>
          <a:solidFill>
            <a:schemeClr val="bg1">
              <a:lumMod val="85000"/>
            </a:schemeClr>
          </a:solidFill>
          <a:ln w="12700">
            <a:noFill/>
            <a:miter lim="800000"/>
            <a:headEnd type="none" w="sm" len="sm"/>
            <a:tailEnd type="none" w="sm" len="sm"/>
          </a:ln>
        </p:spPr>
        <p:txBody>
          <a:bodyPr wrap="none" anchor="ctr"/>
          <a:lstStyle/>
          <a:p>
            <a:r>
              <a:rPr lang="de-DE" sz="2400" dirty="0" smtClean="0">
                <a:solidFill>
                  <a:srgbClr val="060209"/>
                </a:solidFill>
                <a:latin typeface="+mn-lt"/>
              </a:rPr>
              <a:t>Wissensobjekte</a:t>
            </a:r>
            <a:endParaRPr lang="de-DE" dirty="0">
              <a:solidFill>
                <a:srgbClr val="060209"/>
              </a:solidFill>
              <a:latin typeface="+mn-lt"/>
            </a:endParaRPr>
          </a:p>
        </p:txBody>
      </p:sp>
      <p:sp>
        <p:nvSpPr>
          <p:cNvPr id="5" name="Rectangle 5"/>
          <p:cNvSpPr>
            <a:spLocks noChangeArrowheads="1"/>
          </p:cNvSpPr>
          <p:nvPr/>
        </p:nvSpPr>
        <p:spPr bwMode="auto">
          <a:xfrm>
            <a:off x="6096000" y="1052736"/>
            <a:ext cx="2438400" cy="1569660"/>
          </a:xfrm>
          <a:prstGeom prst="rect">
            <a:avLst/>
          </a:prstGeom>
          <a:solidFill>
            <a:schemeClr val="bg1">
              <a:lumMod val="85000"/>
            </a:schemeClr>
          </a:solidFill>
          <a:ln w="12700">
            <a:noFill/>
            <a:miter lim="800000"/>
            <a:headEnd type="none" w="sm" len="sm"/>
            <a:tailEnd type="none" w="sm" len="sm"/>
          </a:ln>
        </p:spPr>
        <p:txBody>
          <a:bodyPr anchor="ctr">
            <a:spAutoFit/>
          </a:bodyPr>
          <a:lstStyle/>
          <a:p>
            <a:pPr algn="ctr"/>
            <a:r>
              <a:rPr lang="de-DE" sz="2400" dirty="0" smtClean="0">
                <a:solidFill>
                  <a:srgbClr val="060209"/>
                </a:solidFill>
                <a:latin typeface="+mn-lt"/>
              </a:rPr>
              <a:t>Informations-objekte  </a:t>
            </a:r>
            <a:r>
              <a:rPr lang="de-DE" sz="2400" dirty="0">
                <a:solidFill>
                  <a:srgbClr val="060209"/>
                </a:solidFill>
                <a:latin typeface="+mn-lt"/>
              </a:rPr>
              <a:t>mit Mehrwerteigen-schaften</a:t>
            </a:r>
            <a:endParaRPr lang="de-DE" dirty="0">
              <a:solidFill>
                <a:srgbClr val="060209"/>
              </a:solidFill>
              <a:latin typeface="+mn-lt"/>
            </a:endParaRPr>
          </a:p>
        </p:txBody>
      </p:sp>
      <p:sp>
        <p:nvSpPr>
          <p:cNvPr id="6" name="AutoShape 6"/>
          <p:cNvSpPr>
            <a:spLocks noChangeArrowheads="1"/>
          </p:cNvSpPr>
          <p:nvPr/>
        </p:nvSpPr>
        <p:spPr bwMode="auto">
          <a:xfrm>
            <a:off x="2895600" y="1207328"/>
            <a:ext cx="3124200" cy="1447800"/>
          </a:xfrm>
          <a:prstGeom prst="leftRightArrow">
            <a:avLst>
              <a:gd name="adj1" fmla="val 50000"/>
              <a:gd name="adj2" fmla="val 43158"/>
            </a:avLst>
          </a:prstGeom>
          <a:solidFill>
            <a:schemeClr val="bg1">
              <a:lumMod val="85000"/>
            </a:schemeClr>
          </a:solidFill>
          <a:ln w="12700">
            <a:noFill/>
            <a:miter lim="800000"/>
            <a:headEnd type="none" w="sm" len="sm"/>
            <a:tailEnd type="none" w="sm" len="sm"/>
          </a:ln>
        </p:spPr>
        <p:txBody>
          <a:bodyPr wrap="none" anchor="ctr"/>
          <a:lstStyle/>
          <a:p>
            <a:r>
              <a:rPr lang="de-DE" sz="2400" b="1" dirty="0" smtClean="0">
                <a:solidFill>
                  <a:srgbClr val="002060"/>
                </a:solidFill>
                <a:latin typeface="+mn-lt"/>
              </a:rPr>
              <a:t>Informationsarbeit</a:t>
            </a:r>
            <a:endParaRPr lang="de-DE" dirty="0">
              <a:solidFill>
                <a:srgbClr val="002060"/>
              </a:solidFill>
              <a:latin typeface="+mn-lt"/>
            </a:endParaRPr>
          </a:p>
        </p:txBody>
      </p:sp>
      <p:sp>
        <p:nvSpPr>
          <p:cNvPr id="8" name="Pfeil nach oben 7"/>
          <p:cNvSpPr/>
          <p:nvPr/>
        </p:nvSpPr>
        <p:spPr>
          <a:xfrm>
            <a:off x="4355976" y="2492896"/>
            <a:ext cx="432048" cy="648072"/>
          </a:xfrm>
          <a:prstGeom prst="up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2060"/>
              </a:solidFill>
            </a:endParaRPr>
          </a:p>
        </p:txBody>
      </p:sp>
      <p:sp>
        <p:nvSpPr>
          <p:cNvPr id="11" name="Textfeld 10"/>
          <p:cNvSpPr txBox="1"/>
          <p:nvPr/>
        </p:nvSpPr>
        <p:spPr>
          <a:xfrm>
            <a:off x="1907704" y="3501008"/>
            <a:ext cx="5688632" cy="1200329"/>
          </a:xfrm>
          <a:prstGeom prst="rect">
            <a:avLst/>
          </a:prstGeom>
          <a:solidFill>
            <a:schemeClr val="bg1">
              <a:lumMod val="85000"/>
            </a:schemeClr>
          </a:solidFill>
        </p:spPr>
        <p:txBody>
          <a:bodyPr wrap="square" rtlCol="0">
            <a:spAutoFit/>
          </a:bodyPr>
          <a:lstStyle/>
          <a:p>
            <a:pPr algn="ctr"/>
            <a:r>
              <a:rPr lang="de-DE" sz="2400" dirty="0" smtClean="0">
                <a:solidFill>
                  <a:srgbClr val="002060"/>
                </a:solidFill>
                <a:latin typeface="+mn-lt"/>
              </a:rPr>
              <a:t>Gesamtheit des informationswissenschaftlichen Methoden- </a:t>
            </a:r>
            <a:r>
              <a:rPr lang="de-DE" sz="2400" dirty="0" err="1" smtClean="0">
                <a:solidFill>
                  <a:srgbClr val="002060"/>
                </a:solidFill>
                <a:latin typeface="+mn-lt"/>
              </a:rPr>
              <a:t>wissens</a:t>
            </a:r>
            <a:endParaRPr lang="de-DE"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323528" y="116632"/>
            <a:ext cx="8568952" cy="60486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p:cNvSpPr>
            <a:spLocks noChangeArrowheads="1"/>
          </p:cNvSpPr>
          <p:nvPr/>
        </p:nvSpPr>
        <p:spPr bwMode="auto">
          <a:xfrm>
            <a:off x="611560" y="1700808"/>
            <a:ext cx="2150368" cy="507504"/>
          </a:xfrm>
          <a:prstGeom prst="rect">
            <a:avLst/>
          </a:prstGeom>
          <a:solidFill>
            <a:schemeClr val="bg1">
              <a:lumMod val="75000"/>
            </a:schemeClr>
          </a:solidFill>
          <a:ln w="12700">
            <a:noFill/>
            <a:miter lim="800000"/>
            <a:headEnd type="none" w="sm" len="sm"/>
            <a:tailEnd type="none" w="sm" len="sm"/>
          </a:ln>
        </p:spPr>
        <p:txBody>
          <a:bodyPr wrap="none" anchor="ctr"/>
          <a:lstStyle/>
          <a:p>
            <a:pPr algn="ctr"/>
            <a:r>
              <a:rPr lang="de-DE" sz="2400" dirty="0" smtClean="0">
                <a:solidFill>
                  <a:srgbClr val="002060"/>
                </a:solidFill>
                <a:latin typeface="+mn-lt"/>
              </a:rPr>
              <a:t>Wissen</a:t>
            </a:r>
            <a:endParaRPr lang="de-DE" dirty="0">
              <a:solidFill>
                <a:srgbClr val="002060"/>
              </a:solidFill>
              <a:latin typeface="+mn-lt"/>
            </a:endParaRPr>
          </a:p>
        </p:txBody>
      </p:sp>
      <p:sp>
        <p:nvSpPr>
          <p:cNvPr id="8" name="Rectangle 5"/>
          <p:cNvSpPr>
            <a:spLocks noChangeArrowheads="1"/>
          </p:cNvSpPr>
          <p:nvPr/>
        </p:nvSpPr>
        <p:spPr bwMode="auto">
          <a:xfrm>
            <a:off x="6166048" y="1815207"/>
            <a:ext cx="2438400" cy="461665"/>
          </a:xfrm>
          <a:prstGeom prst="rect">
            <a:avLst/>
          </a:prstGeom>
          <a:solidFill>
            <a:schemeClr val="bg1">
              <a:lumMod val="75000"/>
            </a:schemeClr>
          </a:solidFill>
          <a:ln w="12700">
            <a:noFill/>
            <a:miter lim="800000"/>
            <a:headEnd type="none" w="sm" len="sm"/>
            <a:tailEnd type="none" w="sm" len="sm"/>
          </a:ln>
        </p:spPr>
        <p:txBody>
          <a:bodyPr anchor="ctr">
            <a:spAutoFit/>
          </a:bodyPr>
          <a:lstStyle/>
          <a:p>
            <a:pPr algn="ctr"/>
            <a:r>
              <a:rPr lang="de-DE" sz="2400" dirty="0" smtClean="0">
                <a:solidFill>
                  <a:srgbClr val="002060"/>
                </a:solidFill>
                <a:latin typeface="+mn-lt"/>
              </a:rPr>
              <a:t>Information</a:t>
            </a:r>
            <a:endParaRPr lang="de-DE" dirty="0">
              <a:solidFill>
                <a:srgbClr val="002060"/>
              </a:solidFill>
              <a:latin typeface="+mn-lt"/>
            </a:endParaRPr>
          </a:p>
        </p:txBody>
      </p:sp>
      <p:sp>
        <p:nvSpPr>
          <p:cNvPr id="9" name="AutoShape 6"/>
          <p:cNvSpPr>
            <a:spLocks noChangeArrowheads="1"/>
          </p:cNvSpPr>
          <p:nvPr/>
        </p:nvSpPr>
        <p:spPr bwMode="auto">
          <a:xfrm>
            <a:off x="2915816" y="1556792"/>
            <a:ext cx="3124200" cy="943744"/>
          </a:xfrm>
          <a:prstGeom prst="leftRightArrow">
            <a:avLst>
              <a:gd name="adj1" fmla="val 50000"/>
              <a:gd name="adj2" fmla="val 43158"/>
            </a:avLst>
          </a:prstGeom>
          <a:solidFill>
            <a:schemeClr val="bg1">
              <a:lumMod val="85000"/>
            </a:schemeClr>
          </a:solidFill>
          <a:ln w="12700">
            <a:noFill/>
            <a:miter lim="800000"/>
            <a:headEnd type="none" w="sm" len="sm"/>
            <a:tailEnd type="none" w="sm" len="sm"/>
          </a:ln>
        </p:spPr>
        <p:txBody>
          <a:bodyPr wrap="none" anchor="ctr"/>
          <a:lstStyle/>
          <a:p>
            <a:r>
              <a:rPr lang="de-DE" sz="2400" b="1" dirty="0" smtClean="0">
                <a:solidFill>
                  <a:srgbClr val="002060"/>
                </a:solidFill>
                <a:latin typeface="+mn-lt"/>
              </a:rPr>
              <a:t>Transformation</a:t>
            </a:r>
            <a:endParaRPr lang="de-DE" dirty="0">
              <a:solidFill>
                <a:srgbClr val="002060"/>
              </a:solidFill>
              <a:latin typeface="+mn-lt"/>
            </a:endParaRPr>
          </a:p>
        </p:txBody>
      </p:sp>
      <p:sp>
        <p:nvSpPr>
          <p:cNvPr id="10" name="Textfeld 9"/>
          <p:cNvSpPr txBox="1"/>
          <p:nvPr/>
        </p:nvSpPr>
        <p:spPr>
          <a:xfrm>
            <a:off x="1763688" y="3429000"/>
            <a:ext cx="4824536" cy="461665"/>
          </a:xfrm>
          <a:prstGeom prst="rect">
            <a:avLst/>
          </a:prstGeom>
          <a:noFill/>
        </p:spPr>
        <p:txBody>
          <a:bodyPr wrap="square" rtlCol="0">
            <a:spAutoFit/>
          </a:bodyPr>
          <a:lstStyle/>
          <a:p>
            <a:pPr algn="ctr"/>
            <a:r>
              <a:rPr lang="de-DE" sz="2400" b="1" dirty="0" smtClean="0">
                <a:solidFill>
                  <a:srgbClr val="002060"/>
                </a:solidFill>
                <a:latin typeface="+mn-lt"/>
              </a:rPr>
              <a:t>Information ist Wissen in  Aktion</a:t>
            </a:r>
            <a:endParaRPr lang="de-DE" sz="2400" b="1" dirty="0">
              <a:solidFill>
                <a:srgbClr val="002060"/>
              </a:solidFill>
              <a:latin typeface="+mn-lt"/>
            </a:endParaRPr>
          </a:p>
        </p:txBody>
      </p:sp>
      <p:sp>
        <p:nvSpPr>
          <p:cNvPr id="13" name="Textfeld 12"/>
          <p:cNvSpPr txBox="1"/>
          <p:nvPr/>
        </p:nvSpPr>
        <p:spPr>
          <a:xfrm>
            <a:off x="1547664" y="260648"/>
            <a:ext cx="5688632" cy="461665"/>
          </a:xfrm>
          <a:prstGeom prst="rect">
            <a:avLst/>
          </a:prstGeom>
          <a:solidFill>
            <a:schemeClr val="bg1"/>
          </a:solidFill>
        </p:spPr>
        <p:txBody>
          <a:bodyPr wrap="square" rtlCol="0">
            <a:spAutoFit/>
          </a:bodyPr>
          <a:lstStyle/>
          <a:p>
            <a:pPr algn="ctr"/>
            <a:r>
              <a:rPr lang="de-DE" sz="2400" dirty="0" smtClean="0">
                <a:solidFill>
                  <a:srgbClr val="002060"/>
                </a:solidFill>
                <a:latin typeface="+mn-lt"/>
              </a:rPr>
              <a:t>Pragmatischer Primat von Information</a:t>
            </a:r>
            <a:endParaRPr lang="de-DE" dirty="0">
              <a:solidFill>
                <a:srgbClr val="002060"/>
              </a:solidFill>
              <a:latin typeface="+mn-lt"/>
            </a:endParaRPr>
          </a:p>
        </p:txBody>
      </p:sp>
      <p:sp>
        <p:nvSpPr>
          <p:cNvPr id="11" name="Textfeld 10"/>
          <p:cNvSpPr txBox="1"/>
          <p:nvPr/>
        </p:nvSpPr>
        <p:spPr>
          <a:xfrm>
            <a:off x="1691680" y="4653136"/>
            <a:ext cx="4824536" cy="830997"/>
          </a:xfrm>
          <a:prstGeom prst="rect">
            <a:avLst/>
          </a:prstGeom>
          <a:noFill/>
        </p:spPr>
        <p:txBody>
          <a:bodyPr wrap="square" rtlCol="0">
            <a:spAutoFit/>
          </a:bodyPr>
          <a:lstStyle/>
          <a:p>
            <a:pPr algn="ctr"/>
            <a:r>
              <a:rPr lang="de-DE" sz="2400" b="1" dirty="0" smtClean="0">
                <a:solidFill>
                  <a:srgbClr val="002060"/>
                </a:solidFill>
                <a:latin typeface="+mn-lt"/>
              </a:rPr>
              <a:t>Information ist Wissen in  Aktion und Kontext</a:t>
            </a:r>
            <a:endParaRPr lang="de-DE" sz="2400" b="1"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395536" y="476672"/>
            <a:ext cx="8280920" cy="5688632"/>
            <a:chOff x="395536" y="476672"/>
            <a:chExt cx="8280920" cy="5688632"/>
          </a:xfrm>
        </p:grpSpPr>
        <p:sp>
          <p:nvSpPr>
            <p:cNvPr id="8" name="Rechteck 7"/>
            <p:cNvSpPr/>
            <p:nvPr/>
          </p:nvSpPr>
          <p:spPr>
            <a:xfrm>
              <a:off x="395536" y="476672"/>
              <a:ext cx="8280920" cy="5688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p:cNvSpPr>
            <p:nvPr/>
          </p:nvSpPr>
          <p:spPr bwMode="auto">
            <a:xfrm>
              <a:off x="971600" y="620688"/>
              <a:ext cx="4536504" cy="864096"/>
            </a:xfrm>
            <a:prstGeom prst="rect">
              <a:avLst/>
            </a:prstGeom>
            <a:solidFill>
              <a:schemeClr val="bg1"/>
            </a:solid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smtClean="0">
                  <a:ln>
                    <a:noFill/>
                  </a:ln>
                  <a:solidFill>
                    <a:srgbClr val="002060"/>
                  </a:solidFill>
                  <a:effectLst/>
                  <a:uLnTx/>
                  <a:uFillTx/>
                  <a:latin typeface="Calibri" pitchFamily="34"/>
                  <a:ea typeface="+mj-ea"/>
                  <a:cs typeface="+mj-cs"/>
                </a:rPr>
                <a:t>Information ist Wissen in Aktion</a:t>
              </a:r>
              <a:endParaRPr kumimoji="0" lang="de-DE" sz="2400" b="1" i="0" u="none" strike="noStrike" kern="1200" cap="none" spc="0" normalizeH="0" baseline="0" noProof="0" dirty="0" smtClean="0">
                <a:ln>
                  <a:noFill/>
                </a:ln>
                <a:solidFill>
                  <a:srgbClr val="002060"/>
                </a:solidFill>
                <a:effectLst/>
                <a:uLnTx/>
                <a:uFillTx/>
                <a:latin typeface="+mn-lt"/>
                <a:ea typeface="Arial Unicode MS" pitchFamily="34" charset="-128"/>
                <a:cs typeface="Arial" pitchFamily="34" charset="0"/>
              </a:endParaRPr>
            </a:p>
          </p:txBody>
        </p:sp>
      </p:grpSp>
      <p:sp>
        <p:nvSpPr>
          <p:cNvPr id="4" name="Rectangle 2"/>
          <p:cNvSpPr txBox="1">
            <a:spLocks/>
          </p:cNvSpPr>
          <p:nvPr/>
        </p:nvSpPr>
        <p:spPr bwMode="auto">
          <a:xfrm>
            <a:off x="3635896" y="4581128"/>
            <a:ext cx="4536504" cy="864096"/>
          </a:xfrm>
          <a:prstGeom prst="rect">
            <a:avLst/>
          </a:prstGeom>
          <a:solidFill>
            <a:schemeClr val="bg1">
              <a:lumMod val="85000"/>
            </a:schemeClr>
          </a:solid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dirty="0" smtClean="0">
                <a:ln>
                  <a:noFill/>
                </a:ln>
                <a:solidFill>
                  <a:srgbClr val="002060"/>
                </a:solidFill>
                <a:effectLst/>
                <a:uLnTx/>
                <a:uFillTx/>
                <a:latin typeface="Calibri" pitchFamily="34"/>
                <a:ea typeface="+mj-ea"/>
                <a:cs typeface="+mj-cs"/>
              </a:rPr>
              <a:t>Der Aspekt der politischen sozialen Konstruktion von Information</a:t>
            </a:r>
            <a:endParaRPr kumimoji="0" lang="de-DE" sz="2000" b="1" i="0" u="none" strike="noStrike" kern="1200" cap="none" spc="0" normalizeH="0" baseline="0" noProof="0" dirty="0" smtClean="0">
              <a:ln>
                <a:noFill/>
              </a:ln>
              <a:solidFill>
                <a:srgbClr val="002060"/>
              </a:solidFill>
              <a:effectLst/>
              <a:uLnTx/>
              <a:uFillTx/>
              <a:latin typeface="+mn-lt"/>
              <a:ea typeface="Arial Unicode MS" pitchFamily="34" charset="-128"/>
              <a:cs typeface="Arial" pitchFamily="34" charset="0"/>
            </a:endParaRPr>
          </a:p>
        </p:txBody>
      </p:sp>
      <p:sp>
        <p:nvSpPr>
          <p:cNvPr id="5" name="Rectangle 2"/>
          <p:cNvSpPr txBox="1">
            <a:spLocks/>
          </p:cNvSpPr>
          <p:nvPr/>
        </p:nvSpPr>
        <p:spPr bwMode="auto">
          <a:xfrm>
            <a:off x="3635896" y="2708920"/>
            <a:ext cx="4536504" cy="864096"/>
          </a:xfrm>
          <a:prstGeom prst="rect">
            <a:avLst/>
          </a:prstGeom>
          <a:solidFill>
            <a:schemeClr val="bg1"/>
          </a:solid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sz="2400" b="1" dirty="0" smtClean="0">
                <a:solidFill>
                  <a:srgbClr val="002060"/>
                </a:solidFill>
                <a:latin typeface="Calibri" pitchFamily="34"/>
                <a:ea typeface="+mj-ea"/>
                <a:cs typeface="+mj-cs"/>
              </a:rPr>
              <a:t>Wem gehört Wissen?</a:t>
            </a:r>
            <a:endParaRPr kumimoji="0" lang="de-DE" sz="2400" b="1" i="0" u="none" strike="noStrike" kern="1200" cap="none" spc="0" normalizeH="0" baseline="0" noProof="0" dirty="0" smtClean="0">
              <a:ln>
                <a:noFill/>
              </a:ln>
              <a:solidFill>
                <a:srgbClr val="002060"/>
              </a:solidFill>
              <a:effectLst/>
              <a:uLnTx/>
              <a:uFillTx/>
              <a:latin typeface="+mn-lt"/>
              <a:ea typeface="Arial Unicode MS" pitchFamily="34" charset="-128"/>
              <a:cs typeface="Arial" pitchFamily="34" charset="0"/>
            </a:endParaRPr>
          </a:p>
        </p:txBody>
      </p:sp>
      <p:sp>
        <p:nvSpPr>
          <p:cNvPr id="7" name="Rectangle 2"/>
          <p:cNvSpPr txBox="1">
            <a:spLocks/>
          </p:cNvSpPr>
          <p:nvPr/>
        </p:nvSpPr>
        <p:spPr bwMode="auto">
          <a:xfrm>
            <a:off x="3635896" y="3573016"/>
            <a:ext cx="4824536" cy="864096"/>
          </a:xfrm>
          <a:prstGeom prst="rect">
            <a:avLst/>
          </a:prstGeom>
          <a:solidFill>
            <a:schemeClr val="bg1"/>
          </a:solid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sz="2400" b="1" dirty="0" smtClean="0">
                <a:solidFill>
                  <a:srgbClr val="002060"/>
                </a:solidFill>
                <a:latin typeface="Calibri" pitchFamily="34"/>
                <a:ea typeface="+mj-ea"/>
                <a:cs typeface="+mj-cs"/>
              </a:rPr>
              <a:t>Wer/was kontrolliert Information?</a:t>
            </a:r>
            <a:endParaRPr kumimoji="0" lang="de-DE" sz="2400" b="1" i="0" u="none" strike="noStrike" kern="1200" cap="none" spc="0" normalizeH="0" baseline="0" noProof="0" dirty="0" smtClean="0">
              <a:ln>
                <a:noFill/>
              </a:ln>
              <a:solidFill>
                <a:srgbClr val="002060"/>
              </a:solidFill>
              <a:effectLst/>
              <a:uLnTx/>
              <a:uFillTx/>
              <a:latin typeface="+mn-lt"/>
              <a:ea typeface="Arial Unicode MS" pitchFamily="34" charset="-128"/>
              <a:cs typeface="Arial" pitchFamily="34" charset="0"/>
            </a:endParaRPr>
          </a:p>
        </p:txBody>
      </p:sp>
      <p:sp>
        <p:nvSpPr>
          <p:cNvPr id="10" name="Rectangle 2"/>
          <p:cNvSpPr txBox="1">
            <a:spLocks/>
          </p:cNvSpPr>
          <p:nvPr/>
        </p:nvSpPr>
        <p:spPr bwMode="auto">
          <a:xfrm>
            <a:off x="1115616" y="1484784"/>
            <a:ext cx="4536504" cy="864096"/>
          </a:xfrm>
          <a:prstGeom prst="rect">
            <a:avLst/>
          </a:prstGeom>
          <a:solidFill>
            <a:schemeClr val="bg1">
              <a:lumMod val="85000"/>
            </a:schemeClr>
          </a:solid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dirty="0" smtClean="0">
                <a:ln>
                  <a:noFill/>
                </a:ln>
                <a:solidFill>
                  <a:srgbClr val="002060"/>
                </a:solidFill>
                <a:effectLst/>
                <a:uLnTx/>
                <a:uFillTx/>
                <a:latin typeface="Calibri" pitchFamily="34"/>
                <a:ea typeface="+mj-ea"/>
                <a:cs typeface="+mj-cs"/>
              </a:rPr>
              <a:t>Der methodische Aspekt der Transformation von Wissen in Information durch Informationsarbeit</a:t>
            </a:r>
            <a:endParaRPr kumimoji="0" lang="de-DE" sz="2000" b="1" i="0" u="none" strike="noStrike" kern="1200" cap="none" spc="0" normalizeH="0" baseline="0" noProof="0" dirty="0" smtClean="0">
              <a:ln>
                <a:noFill/>
              </a:ln>
              <a:solidFill>
                <a:srgbClr val="002060"/>
              </a:solidFill>
              <a:effectLst/>
              <a:uLnTx/>
              <a:uFillTx/>
              <a:latin typeface="+mn-lt"/>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95536" y="764704"/>
            <a:ext cx="8280920" cy="54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p:cNvSpPr txBox="1">
            <a:spLocks/>
          </p:cNvSpPr>
          <p:nvPr/>
        </p:nvSpPr>
        <p:spPr bwMode="auto">
          <a:xfrm>
            <a:off x="1115616" y="1484784"/>
            <a:ext cx="4536504" cy="864096"/>
          </a:xfrm>
          <a:prstGeom prst="rect">
            <a:avLst/>
          </a:prstGeom>
          <a:solidFill>
            <a:schemeClr val="bg1">
              <a:lumMod val="85000"/>
            </a:schemeClr>
          </a:solid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dirty="0" smtClean="0">
                <a:ln>
                  <a:noFill/>
                </a:ln>
                <a:solidFill>
                  <a:srgbClr val="002060"/>
                </a:solidFill>
                <a:effectLst/>
                <a:uLnTx/>
                <a:uFillTx/>
                <a:latin typeface="Calibri" pitchFamily="34"/>
                <a:ea typeface="+mj-ea"/>
                <a:cs typeface="+mj-cs"/>
              </a:rPr>
              <a:t>Der methodische Aspekt der Transformation von Wissen in Information durch Informationsarbeit</a:t>
            </a:r>
            <a:endParaRPr kumimoji="0" lang="de-DE" sz="2000" b="1" i="0" u="none" strike="noStrike" kern="1200" cap="none" spc="0" normalizeH="0" baseline="0" noProof="0" dirty="0" smtClean="0">
              <a:ln>
                <a:noFill/>
              </a:ln>
              <a:solidFill>
                <a:srgbClr val="002060"/>
              </a:solidFill>
              <a:effectLst/>
              <a:uLnTx/>
              <a:uFillTx/>
              <a:latin typeface="+mn-lt"/>
              <a:ea typeface="Arial Unicode MS" pitchFamily="34" charset="-128"/>
              <a:cs typeface="Arial" pitchFamily="34" charset="0"/>
            </a:endParaRPr>
          </a:p>
        </p:txBody>
      </p:sp>
      <p:sp>
        <p:nvSpPr>
          <p:cNvPr id="4" name="Rectangle 2"/>
          <p:cNvSpPr txBox="1">
            <a:spLocks/>
          </p:cNvSpPr>
          <p:nvPr/>
        </p:nvSpPr>
        <p:spPr bwMode="auto">
          <a:xfrm>
            <a:off x="1043608" y="2636912"/>
            <a:ext cx="4536504" cy="864096"/>
          </a:xfrm>
          <a:prstGeom prst="rect">
            <a:avLst/>
          </a:prstGeom>
          <a:solidFill>
            <a:schemeClr val="bg1">
              <a:lumMod val="85000"/>
            </a:schemeClr>
          </a:solid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dirty="0" smtClean="0">
                <a:ln>
                  <a:noFill/>
                </a:ln>
                <a:solidFill>
                  <a:srgbClr val="002060"/>
                </a:solidFill>
                <a:effectLst/>
                <a:uLnTx/>
                <a:uFillTx/>
                <a:latin typeface="Calibri" pitchFamily="34"/>
                <a:ea typeface="+mj-ea"/>
                <a:cs typeface="+mj-cs"/>
              </a:rPr>
              <a:t>Der Aspekt der politischen sozialen Konstruktion von Information</a:t>
            </a:r>
            <a:endParaRPr kumimoji="0" lang="de-DE" sz="2000" b="1" i="0" u="none" strike="noStrike" kern="1200" cap="none" spc="0" normalizeH="0" baseline="0" noProof="0" dirty="0" smtClean="0">
              <a:ln>
                <a:noFill/>
              </a:ln>
              <a:solidFill>
                <a:srgbClr val="002060"/>
              </a:solidFill>
              <a:effectLst/>
              <a:uLnTx/>
              <a:uFillTx/>
              <a:latin typeface="+mn-lt"/>
              <a:ea typeface="Arial Unicode MS" pitchFamily="34" charset="-128"/>
              <a:cs typeface="Arial" pitchFamily="34" charset="0"/>
            </a:endParaRPr>
          </a:p>
        </p:txBody>
      </p:sp>
      <p:sp>
        <p:nvSpPr>
          <p:cNvPr id="9" name="Rectangle 2"/>
          <p:cNvSpPr txBox="1">
            <a:spLocks/>
          </p:cNvSpPr>
          <p:nvPr/>
        </p:nvSpPr>
        <p:spPr bwMode="auto">
          <a:xfrm>
            <a:off x="3203848" y="3717032"/>
            <a:ext cx="4536504" cy="576064"/>
          </a:xfrm>
          <a:prstGeom prst="rect">
            <a:avLst/>
          </a:prstGeom>
          <a:solidFill>
            <a:schemeClr val="bg1"/>
          </a:solid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dirty="0" smtClean="0">
                <a:ln>
                  <a:noFill/>
                </a:ln>
                <a:solidFill>
                  <a:srgbClr val="002060"/>
                </a:solidFill>
                <a:effectLst/>
                <a:uLnTx/>
                <a:uFillTx/>
                <a:latin typeface="Calibri" pitchFamily="34"/>
                <a:ea typeface="+mj-ea"/>
                <a:cs typeface="+mj-cs"/>
              </a:rPr>
              <a:t>Beides gehört zusammen</a:t>
            </a:r>
          </a:p>
        </p:txBody>
      </p:sp>
      <p:sp>
        <p:nvSpPr>
          <p:cNvPr id="10" name="Rectangle 2"/>
          <p:cNvSpPr txBox="1">
            <a:spLocks/>
          </p:cNvSpPr>
          <p:nvPr/>
        </p:nvSpPr>
        <p:spPr bwMode="auto">
          <a:xfrm>
            <a:off x="3203848" y="4437112"/>
            <a:ext cx="4536504" cy="1008112"/>
          </a:xfrm>
          <a:prstGeom prst="rect">
            <a:avLst/>
          </a:prstGeom>
          <a:solidFill>
            <a:schemeClr val="bg1"/>
          </a:solid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sz="2000" b="1" dirty="0" smtClean="0">
                <a:solidFill>
                  <a:srgbClr val="002060"/>
                </a:solidFill>
                <a:latin typeface="Calibri" pitchFamily="34"/>
                <a:ea typeface="+mj-ea"/>
                <a:cs typeface="+mj-cs"/>
              </a:rPr>
              <a:t>P</a:t>
            </a:r>
            <a:r>
              <a:rPr kumimoji="0" lang="de-DE" sz="2000" b="1" i="0" u="none" strike="noStrike" kern="1200" cap="none" spc="0" normalizeH="0" baseline="0" noProof="0" dirty="0" err="1" smtClean="0">
                <a:ln>
                  <a:noFill/>
                </a:ln>
                <a:solidFill>
                  <a:srgbClr val="002060"/>
                </a:solidFill>
                <a:effectLst/>
                <a:uLnTx/>
                <a:uFillTx/>
                <a:latin typeface="Calibri" pitchFamily="34"/>
                <a:ea typeface="+mj-ea"/>
                <a:cs typeface="+mj-cs"/>
              </a:rPr>
              <a:t>olitische</a:t>
            </a:r>
            <a:r>
              <a:rPr kumimoji="0" lang="de-DE" sz="2000" b="1" i="0" u="none" strike="noStrike" kern="1200" cap="none" spc="0" normalizeH="0" baseline="0" noProof="0" dirty="0" smtClean="0">
                <a:ln>
                  <a:noFill/>
                </a:ln>
                <a:solidFill>
                  <a:srgbClr val="002060"/>
                </a:solidFill>
                <a:effectLst/>
                <a:uLnTx/>
                <a:uFillTx/>
                <a:latin typeface="Calibri" pitchFamily="34"/>
                <a:ea typeface="+mj-ea"/>
                <a:cs typeface="+mj-cs"/>
              </a:rPr>
              <a:t>/soziale</a:t>
            </a:r>
            <a:r>
              <a:rPr kumimoji="0" lang="de-DE" sz="2000" b="1" i="0" u="none" strike="noStrike" kern="1200" cap="none" spc="0" normalizeH="0" noProof="0" dirty="0" smtClean="0">
                <a:ln>
                  <a:noFill/>
                </a:ln>
                <a:solidFill>
                  <a:srgbClr val="002060"/>
                </a:solidFill>
                <a:effectLst/>
                <a:uLnTx/>
                <a:uFillTx/>
                <a:latin typeface="Calibri" pitchFamily="34"/>
                <a:ea typeface="+mj-ea"/>
                <a:cs typeface="+mj-cs"/>
              </a:rPr>
              <a:t> Konstruktionen steuern (befördern oder </a:t>
            </a:r>
            <a:r>
              <a:rPr kumimoji="0" lang="de-DE" sz="2000" b="1" i="0" u="none" strike="noStrike" kern="1200" cap="none" spc="0" normalizeH="0" noProof="0" dirty="0" err="1" smtClean="0">
                <a:ln>
                  <a:noFill/>
                </a:ln>
                <a:solidFill>
                  <a:srgbClr val="002060"/>
                </a:solidFill>
                <a:effectLst/>
                <a:uLnTx/>
                <a:uFillTx/>
                <a:latin typeface="Calibri" pitchFamily="34"/>
                <a:ea typeface="+mj-ea"/>
                <a:cs typeface="+mj-cs"/>
              </a:rPr>
              <a:t>behin^dern</a:t>
            </a:r>
            <a:r>
              <a:rPr kumimoji="0" lang="de-DE" sz="2000" b="1" i="0" u="none" strike="noStrike" kern="1200" cap="none" spc="0" normalizeH="0" noProof="0" dirty="0" smtClean="0">
                <a:ln>
                  <a:noFill/>
                </a:ln>
                <a:solidFill>
                  <a:srgbClr val="002060"/>
                </a:solidFill>
                <a:effectLst/>
                <a:uLnTx/>
                <a:uFillTx/>
                <a:latin typeface="Calibri" pitchFamily="34"/>
                <a:ea typeface="+mj-ea"/>
                <a:cs typeface="+mj-cs"/>
              </a:rPr>
              <a:t>) die Transformation von Wissen in Information </a:t>
            </a:r>
            <a:endParaRPr kumimoji="0" lang="de-DE" sz="2000" b="1" i="0" u="none" strike="noStrike" kern="1200" cap="none" spc="0" normalizeH="0" baseline="0" noProof="0" dirty="0" smtClean="0">
              <a:ln>
                <a:noFill/>
              </a:ln>
              <a:solidFill>
                <a:srgbClr val="002060"/>
              </a:solidFill>
              <a:effectLst/>
              <a:uLnTx/>
              <a:uFillTx/>
              <a:latin typeface="Calibri" pitchFamily="34"/>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187624" y="1988840"/>
            <a:ext cx="5715000" cy="1107996"/>
          </a:xfrm>
          <a:prstGeom prst="rect">
            <a:avLst/>
          </a:prstGeom>
          <a:noFill/>
        </p:spPr>
        <p:txBody>
          <a:bodyPr>
            <a:spAutoFit/>
          </a:bodyPr>
          <a:lstStyle/>
          <a:p>
            <a:pPr algn="ctr">
              <a:defRPr/>
            </a:pPr>
            <a:r>
              <a:rPr lang="de-DE" sz="2400" dirty="0" smtClean="0">
                <a:latin typeface="+mn-lt"/>
              </a:rPr>
              <a:t/>
            </a:r>
            <a:br>
              <a:rPr lang="de-DE" sz="2400" dirty="0" smtClean="0">
                <a:latin typeface="+mn-lt"/>
              </a:rPr>
            </a:br>
            <a:r>
              <a:rPr lang="de-DE" sz="2400" dirty="0" smtClean="0">
                <a:latin typeface="+mn-lt"/>
              </a:rPr>
              <a:t/>
            </a:r>
            <a:br>
              <a:rPr lang="de-DE" sz="2400" dirty="0" smtClean="0">
                <a:latin typeface="+mn-lt"/>
              </a:rPr>
            </a:br>
            <a:endParaRPr lang="de-DE" dirty="0">
              <a:latin typeface="+mn-lt"/>
            </a:endParaRPr>
          </a:p>
        </p:txBody>
      </p:sp>
      <p:sp>
        <p:nvSpPr>
          <p:cNvPr id="9" name="Textfeld 8"/>
          <p:cNvSpPr txBox="1"/>
          <p:nvPr/>
        </p:nvSpPr>
        <p:spPr>
          <a:xfrm>
            <a:off x="2123728" y="2708920"/>
            <a:ext cx="4680520" cy="707886"/>
          </a:xfrm>
          <a:prstGeom prst="rect">
            <a:avLst/>
          </a:prstGeom>
          <a:solidFill>
            <a:schemeClr val="bg1">
              <a:lumMod val="85000"/>
            </a:schemeClr>
          </a:solidFill>
        </p:spPr>
        <p:txBody>
          <a:bodyPr wrap="square" rtlCol="0">
            <a:spAutoFit/>
          </a:bodyPr>
          <a:lstStyle/>
          <a:p>
            <a:pPr algn="ctr"/>
            <a:r>
              <a:rPr lang="en-US" sz="4000" b="1" dirty="0" err="1" smtClean="0">
                <a:solidFill>
                  <a:srgbClr val="002060"/>
                </a:solidFill>
                <a:latin typeface="+mn-lt"/>
              </a:rPr>
              <a:t>Wem</a:t>
            </a:r>
            <a:r>
              <a:rPr lang="en-US" sz="4000" b="1" dirty="0" smtClean="0">
                <a:solidFill>
                  <a:srgbClr val="002060"/>
                </a:solidFill>
                <a:latin typeface="+mn-lt"/>
              </a:rPr>
              <a:t> </a:t>
            </a:r>
            <a:r>
              <a:rPr lang="en-US" sz="4000" b="1" dirty="0" err="1" smtClean="0">
                <a:solidFill>
                  <a:srgbClr val="002060"/>
                </a:solidFill>
                <a:latin typeface="+mn-lt"/>
              </a:rPr>
              <a:t>gehört</a:t>
            </a:r>
            <a:r>
              <a:rPr lang="en-US" sz="4000" b="1" dirty="0" smtClean="0">
                <a:solidFill>
                  <a:srgbClr val="002060"/>
                </a:solidFill>
                <a:latin typeface="+mn-lt"/>
              </a:rPr>
              <a:t> Wissen?</a:t>
            </a:r>
            <a:endParaRPr lang="en-US" sz="4000" b="1" dirty="0">
              <a:solidFill>
                <a:srgbClr val="002060"/>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1688</Words>
  <Application>Microsoft Office PowerPoint</Application>
  <PresentationFormat>Bildschirmpräsentation (4:3)</PresentationFormat>
  <Paragraphs>221</Paragraphs>
  <Slides>42</Slides>
  <Notes>13</Notes>
  <HiddenSlides>0</HiddenSlides>
  <MMClips>0</MMClips>
  <ScaleCrop>false</ScaleCrop>
  <HeadingPairs>
    <vt:vector size="4" baseType="variant">
      <vt:variant>
        <vt:lpstr>Design</vt:lpstr>
      </vt:variant>
      <vt:variant>
        <vt:i4>1</vt:i4>
      </vt:variant>
      <vt:variant>
        <vt:lpstr>Folientitel</vt:lpstr>
      </vt:variant>
      <vt:variant>
        <vt:i4>42</vt:i4>
      </vt:variant>
    </vt:vector>
  </HeadingPairs>
  <TitlesOfParts>
    <vt:vector size="43"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vector>
  </TitlesOfParts>
  <Company>UNI Konstanz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Commons – Bewahrung und Entwicklung der Gemeingüter</dc:title>
  <dc:creator>rk</dc:creator>
  <cp:lastModifiedBy>rk</cp:lastModifiedBy>
  <cp:revision>85</cp:revision>
  <dcterms:created xsi:type="dcterms:W3CDTF">2009-03-12T10:45:45Z</dcterms:created>
  <dcterms:modified xsi:type="dcterms:W3CDTF">2014-11-16T10:54:46Z</dcterms:modified>
</cp:coreProperties>
</file>